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Arial Bold" panose="020B0704020202020204" pitchFamily="34"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3.pn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18359" y="4575097"/>
            <a:ext cx="5315372" cy="5885416"/>
            <a:chOff x="0" y="0"/>
            <a:chExt cx="1399933" cy="1550069"/>
          </a:xfrm>
        </p:grpSpPr>
        <p:sp>
          <p:nvSpPr>
            <p:cNvPr id="3" name="Freeform 3"/>
            <p:cNvSpPr/>
            <p:nvPr/>
          </p:nvSpPr>
          <p:spPr>
            <a:xfrm>
              <a:off x="0" y="0"/>
              <a:ext cx="1399933" cy="1550068"/>
            </a:xfrm>
            <a:custGeom>
              <a:avLst/>
              <a:gdLst/>
              <a:ahLst/>
              <a:cxnLst/>
              <a:rect l="l" t="t" r="r" b="b"/>
              <a:pathLst>
                <a:path w="1399933" h="1550068">
                  <a:moveTo>
                    <a:pt x="74282" y="0"/>
                  </a:moveTo>
                  <a:lnTo>
                    <a:pt x="1325651" y="0"/>
                  </a:lnTo>
                  <a:cubicBezTo>
                    <a:pt x="1345352" y="0"/>
                    <a:pt x="1364246" y="7826"/>
                    <a:pt x="1378176" y="21757"/>
                  </a:cubicBezTo>
                  <a:cubicBezTo>
                    <a:pt x="1392107" y="35687"/>
                    <a:pt x="1399933" y="54581"/>
                    <a:pt x="1399933" y="74282"/>
                  </a:cubicBezTo>
                  <a:lnTo>
                    <a:pt x="1399933" y="1475786"/>
                  </a:lnTo>
                  <a:cubicBezTo>
                    <a:pt x="1399933" y="1495487"/>
                    <a:pt x="1392107" y="1514381"/>
                    <a:pt x="1378176" y="1528312"/>
                  </a:cubicBezTo>
                  <a:cubicBezTo>
                    <a:pt x="1364246" y="1542242"/>
                    <a:pt x="1345352" y="1550068"/>
                    <a:pt x="1325651" y="1550068"/>
                  </a:cubicBezTo>
                  <a:lnTo>
                    <a:pt x="74282" y="1550068"/>
                  </a:lnTo>
                  <a:cubicBezTo>
                    <a:pt x="54581" y="1550068"/>
                    <a:pt x="35687" y="1542242"/>
                    <a:pt x="21757" y="1528312"/>
                  </a:cubicBezTo>
                  <a:cubicBezTo>
                    <a:pt x="7826" y="1514381"/>
                    <a:pt x="0" y="1495487"/>
                    <a:pt x="0" y="1475786"/>
                  </a:cubicBezTo>
                  <a:lnTo>
                    <a:pt x="0" y="74282"/>
                  </a:lnTo>
                  <a:cubicBezTo>
                    <a:pt x="0" y="54581"/>
                    <a:pt x="7826" y="35687"/>
                    <a:pt x="21757" y="21757"/>
                  </a:cubicBezTo>
                  <a:cubicBezTo>
                    <a:pt x="35687" y="7826"/>
                    <a:pt x="54581" y="0"/>
                    <a:pt x="74282" y="0"/>
                  </a:cubicBezTo>
                  <a:close/>
                </a:path>
              </a:pathLst>
            </a:custGeom>
            <a:solidFill>
              <a:srgbClr val="FED511"/>
            </a:solidFill>
          </p:spPr>
          <p:txBody>
            <a:bodyPr/>
            <a:lstStyle/>
            <a:p>
              <a:endParaRPr lang="en-US"/>
            </a:p>
          </p:txBody>
        </p:sp>
        <p:sp>
          <p:nvSpPr>
            <p:cNvPr id="4" name="TextBox 4"/>
            <p:cNvSpPr txBox="1"/>
            <p:nvPr/>
          </p:nvSpPr>
          <p:spPr>
            <a:xfrm>
              <a:off x="0" y="-76200"/>
              <a:ext cx="1399933" cy="1626269"/>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411141" y="-4761127"/>
            <a:ext cx="5315372" cy="5885416"/>
            <a:chOff x="0" y="0"/>
            <a:chExt cx="1399933" cy="1550069"/>
          </a:xfrm>
        </p:grpSpPr>
        <p:sp>
          <p:nvSpPr>
            <p:cNvPr id="6" name="Freeform 6"/>
            <p:cNvSpPr/>
            <p:nvPr/>
          </p:nvSpPr>
          <p:spPr>
            <a:xfrm>
              <a:off x="0" y="0"/>
              <a:ext cx="1399933" cy="1550068"/>
            </a:xfrm>
            <a:custGeom>
              <a:avLst/>
              <a:gdLst/>
              <a:ahLst/>
              <a:cxnLst/>
              <a:rect l="l" t="t" r="r" b="b"/>
              <a:pathLst>
                <a:path w="1399933" h="1550068">
                  <a:moveTo>
                    <a:pt x="74282" y="0"/>
                  </a:moveTo>
                  <a:lnTo>
                    <a:pt x="1325651" y="0"/>
                  </a:lnTo>
                  <a:cubicBezTo>
                    <a:pt x="1345352" y="0"/>
                    <a:pt x="1364246" y="7826"/>
                    <a:pt x="1378176" y="21757"/>
                  </a:cubicBezTo>
                  <a:cubicBezTo>
                    <a:pt x="1392107" y="35687"/>
                    <a:pt x="1399933" y="54581"/>
                    <a:pt x="1399933" y="74282"/>
                  </a:cubicBezTo>
                  <a:lnTo>
                    <a:pt x="1399933" y="1475786"/>
                  </a:lnTo>
                  <a:cubicBezTo>
                    <a:pt x="1399933" y="1495487"/>
                    <a:pt x="1392107" y="1514381"/>
                    <a:pt x="1378176" y="1528312"/>
                  </a:cubicBezTo>
                  <a:cubicBezTo>
                    <a:pt x="1364246" y="1542242"/>
                    <a:pt x="1345352" y="1550068"/>
                    <a:pt x="1325651" y="1550068"/>
                  </a:cubicBezTo>
                  <a:lnTo>
                    <a:pt x="74282" y="1550068"/>
                  </a:lnTo>
                  <a:cubicBezTo>
                    <a:pt x="54581" y="1550068"/>
                    <a:pt x="35687" y="1542242"/>
                    <a:pt x="21757" y="1528312"/>
                  </a:cubicBezTo>
                  <a:cubicBezTo>
                    <a:pt x="7826" y="1514381"/>
                    <a:pt x="0" y="1495487"/>
                    <a:pt x="0" y="1475786"/>
                  </a:cubicBezTo>
                  <a:lnTo>
                    <a:pt x="0" y="74282"/>
                  </a:lnTo>
                  <a:cubicBezTo>
                    <a:pt x="0" y="54581"/>
                    <a:pt x="7826" y="35687"/>
                    <a:pt x="21757" y="21757"/>
                  </a:cubicBezTo>
                  <a:cubicBezTo>
                    <a:pt x="35687" y="7826"/>
                    <a:pt x="54581" y="0"/>
                    <a:pt x="74282" y="0"/>
                  </a:cubicBezTo>
                  <a:close/>
                </a:path>
              </a:pathLst>
            </a:custGeom>
            <a:solidFill>
              <a:srgbClr val="8DA745"/>
            </a:solidFill>
          </p:spPr>
          <p:txBody>
            <a:bodyPr/>
            <a:lstStyle/>
            <a:p>
              <a:endParaRPr lang="en-US"/>
            </a:p>
          </p:txBody>
        </p:sp>
        <p:sp>
          <p:nvSpPr>
            <p:cNvPr id="7" name="TextBox 7"/>
            <p:cNvSpPr txBox="1"/>
            <p:nvPr/>
          </p:nvSpPr>
          <p:spPr>
            <a:xfrm>
              <a:off x="0" y="-76200"/>
              <a:ext cx="1399933" cy="1626269"/>
            </a:xfrm>
            <a:prstGeom prst="rect">
              <a:avLst/>
            </a:prstGeom>
          </p:spPr>
          <p:txBody>
            <a:bodyPr lIns="50800" tIns="50800" rIns="50800" bIns="50800" rtlCol="0" anchor="ctr"/>
            <a:lstStyle/>
            <a:p>
              <a:pPr algn="ctr">
                <a:lnSpc>
                  <a:spcPts val="2520"/>
                </a:lnSpc>
              </a:pPr>
              <a:endParaRPr/>
            </a:p>
          </p:txBody>
        </p:sp>
      </p:grpSp>
      <p:grpSp>
        <p:nvGrpSpPr>
          <p:cNvPr id="8" name="Group 8"/>
          <p:cNvGrpSpPr/>
          <p:nvPr/>
        </p:nvGrpSpPr>
        <p:grpSpPr>
          <a:xfrm>
            <a:off x="1132022" y="8681463"/>
            <a:ext cx="1966027" cy="696022"/>
            <a:chOff x="0" y="0"/>
            <a:chExt cx="517801" cy="183314"/>
          </a:xfrm>
        </p:grpSpPr>
        <p:sp>
          <p:nvSpPr>
            <p:cNvPr id="9" name="Freeform 9"/>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0" name="TextBox 10"/>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1" name="Freeform 11"/>
          <p:cNvSpPr/>
          <p:nvPr/>
        </p:nvSpPr>
        <p:spPr>
          <a:xfrm>
            <a:off x="10091972" y="1348998"/>
            <a:ext cx="7709163" cy="7699526"/>
          </a:xfrm>
          <a:custGeom>
            <a:avLst/>
            <a:gdLst/>
            <a:ahLst/>
            <a:cxnLst/>
            <a:rect l="l" t="t" r="r" b="b"/>
            <a:pathLst>
              <a:path w="7709163" h="7699526">
                <a:moveTo>
                  <a:pt x="0" y="0"/>
                </a:moveTo>
                <a:lnTo>
                  <a:pt x="7709162" y="0"/>
                </a:lnTo>
                <a:lnTo>
                  <a:pt x="7709162" y="7699526"/>
                </a:lnTo>
                <a:lnTo>
                  <a:pt x="0" y="7699526"/>
                </a:lnTo>
                <a:lnTo>
                  <a:pt x="0" y="0"/>
                </a:lnTo>
                <a:close/>
              </a:path>
            </a:pathLst>
          </a:custGeom>
          <a:blipFill>
            <a:blip r:embed="rId2"/>
            <a:stretch>
              <a:fillRect/>
            </a:stretch>
          </a:blipFill>
        </p:spPr>
        <p:txBody>
          <a:bodyPr/>
          <a:lstStyle/>
          <a:p>
            <a:endParaRPr lang="en-US"/>
          </a:p>
        </p:txBody>
      </p:sp>
      <p:grpSp>
        <p:nvGrpSpPr>
          <p:cNvPr id="12" name="Group 12"/>
          <p:cNvGrpSpPr/>
          <p:nvPr/>
        </p:nvGrpSpPr>
        <p:grpSpPr>
          <a:xfrm>
            <a:off x="9872081" y="1124289"/>
            <a:ext cx="7453001" cy="74530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a:stretch>
            </a:blipFill>
          </p:spPr>
          <p:txBody>
            <a:bodyPr/>
            <a:lstStyle/>
            <a:p>
              <a:endParaRPr lang="en-US"/>
            </a:p>
          </p:txBody>
        </p:sp>
      </p:grpSp>
      <p:sp>
        <p:nvSpPr>
          <p:cNvPr id="14" name="AutoShape 14"/>
          <p:cNvSpPr/>
          <p:nvPr/>
        </p:nvSpPr>
        <p:spPr>
          <a:xfrm flipV="1">
            <a:off x="1383718" y="9048524"/>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5" name="Freeform 15"/>
          <p:cNvSpPr/>
          <p:nvPr/>
        </p:nvSpPr>
        <p:spPr>
          <a:xfrm>
            <a:off x="16579963" y="9511198"/>
            <a:ext cx="1490238" cy="637077"/>
          </a:xfrm>
          <a:custGeom>
            <a:avLst/>
            <a:gdLst/>
            <a:ahLst/>
            <a:cxnLst/>
            <a:rect l="l" t="t" r="r" b="b"/>
            <a:pathLst>
              <a:path w="1490238" h="637077">
                <a:moveTo>
                  <a:pt x="0" y="0"/>
                </a:moveTo>
                <a:lnTo>
                  <a:pt x="1490238" y="0"/>
                </a:lnTo>
                <a:lnTo>
                  <a:pt x="1490238" y="637076"/>
                </a:lnTo>
                <a:lnTo>
                  <a:pt x="0" y="637076"/>
                </a:lnTo>
                <a:lnTo>
                  <a:pt x="0" y="0"/>
                </a:lnTo>
                <a:close/>
              </a:path>
            </a:pathLst>
          </a:custGeom>
          <a:blipFill>
            <a:blip r:embed="rId4"/>
            <a:stretch>
              <a:fillRect/>
            </a:stretch>
          </a:blipFill>
        </p:spPr>
        <p:txBody>
          <a:bodyPr/>
          <a:lstStyle/>
          <a:p>
            <a:endParaRPr lang="en-US"/>
          </a:p>
        </p:txBody>
      </p:sp>
      <p:sp>
        <p:nvSpPr>
          <p:cNvPr id="16" name="TextBox 16"/>
          <p:cNvSpPr txBox="1"/>
          <p:nvPr/>
        </p:nvSpPr>
        <p:spPr>
          <a:xfrm>
            <a:off x="984039" y="2114711"/>
            <a:ext cx="6187232" cy="1063625"/>
          </a:xfrm>
          <a:prstGeom prst="rect">
            <a:avLst/>
          </a:prstGeom>
        </p:spPr>
        <p:txBody>
          <a:bodyPr lIns="0" tIns="0" rIns="0" bIns="0" rtlCol="0" anchor="t">
            <a:spAutoFit/>
          </a:bodyPr>
          <a:lstStyle/>
          <a:p>
            <a:pPr marL="0" lvl="0" indent="0" algn="l">
              <a:lnSpc>
                <a:spcPts val="6999"/>
              </a:lnSpc>
            </a:pPr>
            <a:r>
              <a:rPr lang="en-US" sz="6999" b="1" spc="-503" dirty="0">
                <a:solidFill>
                  <a:srgbClr val="8DA745"/>
                </a:solidFill>
                <a:latin typeface="Arial Bold"/>
                <a:ea typeface="Arial Bold"/>
                <a:cs typeface="Arial Bold"/>
                <a:sym typeface="Arial Bold"/>
              </a:rPr>
              <a:t>10-Minute Magic:</a:t>
            </a:r>
          </a:p>
        </p:txBody>
      </p:sp>
      <p:sp>
        <p:nvSpPr>
          <p:cNvPr id="17" name="TextBox 17"/>
          <p:cNvSpPr txBox="1"/>
          <p:nvPr/>
        </p:nvSpPr>
        <p:spPr>
          <a:xfrm>
            <a:off x="984039" y="3078750"/>
            <a:ext cx="8725615" cy="2369185"/>
          </a:xfrm>
          <a:prstGeom prst="rect">
            <a:avLst/>
          </a:prstGeom>
        </p:spPr>
        <p:txBody>
          <a:bodyPr lIns="0" tIns="0" rIns="0" bIns="0" rtlCol="0" anchor="t">
            <a:spAutoFit/>
          </a:bodyPr>
          <a:lstStyle/>
          <a:p>
            <a:pPr marL="0" lvl="0" indent="0" algn="l">
              <a:lnSpc>
                <a:spcPts val="5720"/>
              </a:lnSpc>
            </a:pPr>
            <a:r>
              <a:rPr lang="en-US" sz="6500" b="1" spc="-468" dirty="0">
                <a:solidFill>
                  <a:srgbClr val="FED511"/>
                </a:solidFill>
                <a:latin typeface="Arial Bold"/>
                <a:ea typeface="Arial Bold"/>
                <a:cs typeface="Arial Bold"/>
                <a:sym typeface="Arial Bold"/>
              </a:rPr>
              <a:t>Data-Driven Insights into </a:t>
            </a:r>
            <a:r>
              <a:rPr lang="en-US" sz="6500" b="1" spc="-468" dirty="0" err="1">
                <a:solidFill>
                  <a:srgbClr val="FED511"/>
                </a:solidFill>
                <a:latin typeface="Arial Bold"/>
                <a:ea typeface="Arial Bold"/>
                <a:cs typeface="Arial Bold"/>
                <a:sym typeface="Arial Bold"/>
              </a:rPr>
              <a:t>Blinkit’s</a:t>
            </a:r>
            <a:r>
              <a:rPr lang="en-US" sz="6500" b="1" spc="-468" dirty="0">
                <a:solidFill>
                  <a:srgbClr val="FED511"/>
                </a:solidFill>
                <a:latin typeface="Arial Bold"/>
                <a:ea typeface="Arial Bold"/>
                <a:cs typeface="Arial Bold"/>
                <a:sym typeface="Arial Bold"/>
              </a:rPr>
              <a:t> Quick Commerce Model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913587" y="-666394"/>
            <a:ext cx="8691427" cy="8690687"/>
            <a:chOff x="0" y="0"/>
            <a:chExt cx="2289100" cy="2288905"/>
          </a:xfrm>
        </p:grpSpPr>
        <p:sp>
          <p:nvSpPr>
            <p:cNvPr id="3" name="Freeform 3"/>
            <p:cNvSpPr/>
            <p:nvPr/>
          </p:nvSpPr>
          <p:spPr>
            <a:xfrm>
              <a:off x="0" y="0"/>
              <a:ext cx="2289100" cy="2288905"/>
            </a:xfrm>
            <a:custGeom>
              <a:avLst/>
              <a:gdLst/>
              <a:ahLst/>
              <a:cxnLst/>
              <a:rect l="l" t="t" r="r" b="b"/>
              <a:pathLst>
                <a:path w="2289100" h="2288905">
                  <a:moveTo>
                    <a:pt x="45428" y="0"/>
                  </a:moveTo>
                  <a:lnTo>
                    <a:pt x="2243672" y="0"/>
                  </a:lnTo>
                  <a:cubicBezTo>
                    <a:pt x="2255720" y="0"/>
                    <a:pt x="2267275" y="4786"/>
                    <a:pt x="2275794" y="13306"/>
                  </a:cubicBezTo>
                  <a:cubicBezTo>
                    <a:pt x="2284314" y="21825"/>
                    <a:pt x="2289100" y="33380"/>
                    <a:pt x="2289100" y="45428"/>
                  </a:cubicBezTo>
                  <a:lnTo>
                    <a:pt x="2289100" y="2243477"/>
                  </a:lnTo>
                  <a:cubicBezTo>
                    <a:pt x="2289100" y="2255525"/>
                    <a:pt x="2284314" y="2267080"/>
                    <a:pt x="2275794" y="2275600"/>
                  </a:cubicBezTo>
                  <a:cubicBezTo>
                    <a:pt x="2267275" y="2284119"/>
                    <a:pt x="2255720" y="2288905"/>
                    <a:pt x="2243672" y="2288905"/>
                  </a:cubicBezTo>
                  <a:lnTo>
                    <a:pt x="45428" y="2288905"/>
                  </a:lnTo>
                  <a:cubicBezTo>
                    <a:pt x="20339" y="2288905"/>
                    <a:pt x="0" y="2268566"/>
                    <a:pt x="0" y="2243477"/>
                  </a:cubicBezTo>
                  <a:lnTo>
                    <a:pt x="0" y="45428"/>
                  </a:lnTo>
                  <a:cubicBezTo>
                    <a:pt x="0" y="20339"/>
                    <a:pt x="20339" y="0"/>
                    <a:pt x="45428" y="0"/>
                  </a:cubicBezTo>
                  <a:close/>
                </a:path>
              </a:pathLst>
            </a:custGeom>
            <a:solidFill>
              <a:srgbClr val="8DA745"/>
            </a:solidFill>
          </p:spPr>
          <p:txBody>
            <a:bodyPr/>
            <a:lstStyle/>
            <a:p>
              <a:endParaRPr lang="en-US"/>
            </a:p>
          </p:txBody>
        </p:sp>
        <p:sp>
          <p:nvSpPr>
            <p:cNvPr id="4" name="TextBox 4"/>
            <p:cNvSpPr txBox="1"/>
            <p:nvPr/>
          </p:nvSpPr>
          <p:spPr>
            <a:xfrm>
              <a:off x="0" y="-76200"/>
              <a:ext cx="2289100" cy="2365105"/>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296323" y="9258300"/>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3016525" y="417685"/>
            <a:ext cx="12254951" cy="9451631"/>
          </a:xfrm>
          <a:custGeom>
            <a:avLst/>
            <a:gdLst/>
            <a:ahLst/>
            <a:cxnLst/>
            <a:rect l="l" t="t" r="r" b="b"/>
            <a:pathLst>
              <a:path w="12254951" h="9451631">
                <a:moveTo>
                  <a:pt x="0" y="0"/>
                </a:moveTo>
                <a:lnTo>
                  <a:pt x="12254950" y="0"/>
                </a:lnTo>
                <a:lnTo>
                  <a:pt x="12254950" y="9451630"/>
                </a:lnTo>
                <a:lnTo>
                  <a:pt x="0" y="9451630"/>
                </a:lnTo>
                <a:lnTo>
                  <a:pt x="0" y="0"/>
                </a:lnTo>
                <a:close/>
              </a:path>
            </a:pathLst>
          </a:custGeom>
          <a:blipFill>
            <a:blip r:embed="rId2"/>
            <a:stretch>
              <a:fillRect/>
            </a:stretch>
          </a:blipFill>
        </p:spPr>
        <p:txBody>
          <a:bodyPr/>
          <a:lstStyle/>
          <a:p>
            <a:endParaRPr lang="en-US"/>
          </a:p>
        </p:txBody>
      </p:sp>
      <p:sp>
        <p:nvSpPr>
          <p:cNvPr id="9" name="Freeform 9"/>
          <p:cNvSpPr/>
          <p:nvPr/>
        </p:nvSpPr>
        <p:spPr>
          <a:xfrm>
            <a:off x="16514181" y="9411788"/>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913587" y="-666394"/>
            <a:ext cx="8691427" cy="8690687"/>
            <a:chOff x="0" y="0"/>
            <a:chExt cx="2289100" cy="2288905"/>
          </a:xfrm>
        </p:grpSpPr>
        <p:sp>
          <p:nvSpPr>
            <p:cNvPr id="3" name="Freeform 3"/>
            <p:cNvSpPr/>
            <p:nvPr/>
          </p:nvSpPr>
          <p:spPr>
            <a:xfrm>
              <a:off x="0" y="0"/>
              <a:ext cx="2289100" cy="2288905"/>
            </a:xfrm>
            <a:custGeom>
              <a:avLst/>
              <a:gdLst/>
              <a:ahLst/>
              <a:cxnLst/>
              <a:rect l="l" t="t" r="r" b="b"/>
              <a:pathLst>
                <a:path w="2289100" h="2288905">
                  <a:moveTo>
                    <a:pt x="45428" y="0"/>
                  </a:moveTo>
                  <a:lnTo>
                    <a:pt x="2243672" y="0"/>
                  </a:lnTo>
                  <a:cubicBezTo>
                    <a:pt x="2255720" y="0"/>
                    <a:pt x="2267275" y="4786"/>
                    <a:pt x="2275794" y="13306"/>
                  </a:cubicBezTo>
                  <a:cubicBezTo>
                    <a:pt x="2284314" y="21825"/>
                    <a:pt x="2289100" y="33380"/>
                    <a:pt x="2289100" y="45428"/>
                  </a:cubicBezTo>
                  <a:lnTo>
                    <a:pt x="2289100" y="2243477"/>
                  </a:lnTo>
                  <a:cubicBezTo>
                    <a:pt x="2289100" y="2255525"/>
                    <a:pt x="2284314" y="2267080"/>
                    <a:pt x="2275794" y="2275600"/>
                  </a:cubicBezTo>
                  <a:cubicBezTo>
                    <a:pt x="2267275" y="2284119"/>
                    <a:pt x="2255720" y="2288905"/>
                    <a:pt x="2243672" y="2288905"/>
                  </a:cubicBezTo>
                  <a:lnTo>
                    <a:pt x="45428" y="2288905"/>
                  </a:lnTo>
                  <a:cubicBezTo>
                    <a:pt x="20339" y="2288905"/>
                    <a:pt x="0" y="2268566"/>
                    <a:pt x="0" y="2243477"/>
                  </a:cubicBezTo>
                  <a:lnTo>
                    <a:pt x="0" y="45428"/>
                  </a:lnTo>
                  <a:cubicBezTo>
                    <a:pt x="0" y="20339"/>
                    <a:pt x="20339" y="0"/>
                    <a:pt x="45428" y="0"/>
                  </a:cubicBezTo>
                  <a:close/>
                </a:path>
              </a:pathLst>
            </a:custGeom>
            <a:solidFill>
              <a:srgbClr val="8DA745"/>
            </a:solidFill>
          </p:spPr>
          <p:txBody>
            <a:bodyPr/>
            <a:lstStyle/>
            <a:p>
              <a:endParaRPr lang="en-US"/>
            </a:p>
          </p:txBody>
        </p:sp>
        <p:sp>
          <p:nvSpPr>
            <p:cNvPr id="4" name="TextBox 4"/>
            <p:cNvSpPr txBox="1"/>
            <p:nvPr/>
          </p:nvSpPr>
          <p:spPr>
            <a:xfrm>
              <a:off x="0" y="-76200"/>
              <a:ext cx="2289100" cy="2365105"/>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296323" y="9258300"/>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3081718" y="490698"/>
            <a:ext cx="12124564" cy="9305603"/>
          </a:xfrm>
          <a:custGeom>
            <a:avLst/>
            <a:gdLst/>
            <a:ahLst/>
            <a:cxnLst/>
            <a:rect l="l" t="t" r="r" b="b"/>
            <a:pathLst>
              <a:path w="12124564" h="9305603">
                <a:moveTo>
                  <a:pt x="0" y="0"/>
                </a:moveTo>
                <a:lnTo>
                  <a:pt x="12124564" y="0"/>
                </a:lnTo>
                <a:lnTo>
                  <a:pt x="12124564" y="9305604"/>
                </a:lnTo>
                <a:lnTo>
                  <a:pt x="0" y="9305604"/>
                </a:lnTo>
                <a:lnTo>
                  <a:pt x="0" y="0"/>
                </a:lnTo>
                <a:close/>
              </a:path>
            </a:pathLst>
          </a:custGeom>
          <a:blipFill>
            <a:blip r:embed="rId2"/>
            <a:stretch>
              <a:fillRect/>
            </a:stretch>
          </a:blipFill>
        </p:spPr>
        <p:txBody>
          <a:bodyPr/>
          <a:lstStyle/>
          <a:p>
            <a:endParaRPr lang="en-US"/>
          </a:p>
        </p:txBody>
      </p:sp>
      <p:sp>
        <p:nvSpPr>
          <p:cNvPr id="9" name="Freeform 9"/>
          <p:cNvSpPr/>
          <p:nvPr/>
        </p:nvSpPr>
        <p:spPr>
          <a:xfrm>
            <a:off x="16661379" y="9477763"/>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913587" y="-666394"/>
            <a:ext cx="8691427" cy="8690687"/>
            <a:chOff x="0" y="0"/>
            <a:chExt cx="2289100" cy="2288905"/>
          </a:xfrm>
        </p:grpSpPr>
        <p:sp>
          <p:nvSpPr>
            <p:cNvPr id="3" name="Freeform 3"/>
            <p:cNvSpPr/>
            <p:nvPr/>
          </p:nvSpPr>
          <p:spPr>
            <a:xfrm>
              <a:off x="0" y="0"/>
              <a:ext cx="2289100" cy="2288905"/>
            </a:xfrm>
            <a:custGeom>
              <a:avLst/>
              <a:gdLst/>
              <a:ahLst/>
              <a:cxnLst/>
              <a:rect l="l" t="t" r="r" b="b"/>
              <a:pathLst>
                <a:path w="2289100" h="2288905">
                  <a:moveTo>
                    <a:pt x="45428" y="0"/>
                  </a:moveTo>
                  <a:lnTo>
                    <a:pt x="2243672" y="0"/>
                  </a:lnTo>
                  <a:cubicBezTo>
                    <a:pt x="2255720" y="0"/>
                    <a:pt x="2267275" y="4786"/>
                    <a:pt x="2275794" y="13306"/>
                  </a:cubicBezTo>
                  <a:cubicBezTo>
                    <a:pt x="2284314" y="21825"/>
                    <a:pt x="2289100" y="33380"/>
                    <a:pt x="2289100" y="45428"/>
                  </a:cubicBezTo>
                  <a:lnTo>
                    <a:pt x="2289100" y="2243477"/>
                  </a:lnTo>
                  <a:cubicBezTo>
                    <a:pt x="2289100" y="2255525"/>
                    <a:pt x="2284314" y="2267080"/>
                    <a:pt x="2275794" y="2275600"/>
                  </a:cubicBezTo>
                  <a:cubicBezTo>
                    <a:pt x="2267275" y="2284119"/>
                    <a:pt x="2255720" y="2288905"/>
                    <a:pt x="2243672" y="2288905"/>
                  </a:cubicBezTo>
                  <a:lnTo>
                    <a:pt x="45428" y="2288905"/>
                  </a:lnTo>
                  <a:cubicBezTo>
                    <a:pt x="20339" y="2288905"/>
                    <a:pt x="0" y="2268566"/>
                    <a:pt x="0" y="2243477"/>
                  </a:cubicBezTo>
                  <a:lnTo>
                    <a:pt x="0" y="45428"/>
                  </a:lnTo>
                  <a:cubicBezTo>
                    <a:pt x="0" y="20339"/>
                    <a:pt x="20339" y="0"/>
                    <a:pt x="45428" y="0"/>
                  </a:cubicBezTo>
                  <a:close/>
                </a:path>
              </a:pathLst>
            </a:custGeom>
            <a:solidFill>
              <a:srgbClr val="8DA745"/>
            </a:solidFill>
          </p:spPr>
          <p:txBody>
            <a:bodyPr/>
            <a:lstStyle/>
            <a:p>
              <a:endParaRPr lang="en-US"/>
            </a:p>
          </p:txBody>
        </p:sp>
        <p:sp>
          <p:nvSpPr>
            <p:cNvPr id="4" name="TextBox 4"/>
            <p:cNvSpPr txBox="1"/>
            <p:nvPr/>
          </p:nvSpPr>
          <p:spPr>
            <a:xfrm>
              <a:off x="0" y="-76200"/>
              <a:ext cx="2289100" cy="2365105"/>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296323" y="9258300"/>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3246692" y="491998"/>
            <a:ext cx="11794616" cy="9303003"/>
          </a:xfrm>
          <a:custGeom>
            <a:avLst/>
            <a:gdLst/>
            <a:ahLst/>
            <a:cxnLst/>
            <a:rect l="l" t="t" r="r" b="b"/>
            <a:pathLst>
              <a:path w="11794616" h="9303003">
                <a:moveTo>
                  <a:pt x="0" y="0"/>
                </a:moveTo>
                <a:lnTo>
                  <a:pt x="11794616" y="0"/>
                </a:lnTo>
                <a:lnTo>
                  <a:pt x="11794616" y="9303004"/>
                </a:lnTo>
                <a:lnTo>
                  <a:pt x="0" y="9303004"/>
                </a:lnTo>
                <a:lnTo>
                  <a:pt x="0" y="0"/>
                </a:lnTo>
                <a:close/>
              </a:path>
            </a:pathLst>
          </a:custGeom>
          <a:blipFill>
            <a:blip r:embed="rId2"/>
            <a:stretch>
              <a:fillRect/>
            </a:stretch>
          </a:blipFill>
        </p:spPr>
        <p:txBody>
          <a:bodyPr/>
          <a:lstStyle/>
          <a:p>
            <a:endParaRPr lang="en-US"/>
          </a:p>
        </p:txBody>
      </p:sp>
      <p:sp>
        <p:nvSpPr>
          <p:cNvPr id="9" name="Freeform 9"/>
          <p:cNvSpPr/>
          <p:nvPr/>
        </p:nvSpPr>
        <p:spPr>
          <a:xfrm>
            <a:off x="16514181" y="9476463"/>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122031" y="3110624"/>
            <a:ext cx="7619845" cy="7564324"/>
            <a:chOff x="0" y="0"/>
            <a:chExt cx="822513" cy="816520"/>
          </a:xfrm>
        </p:grpSpPr>
        <p:sp>
          <p:nvSpPr>
            <p:cNvPr id="3" name="Freeform 3"/>
            <p:cNvSpPr/>
            <p:nvPr/>
          </p:nvSpPr>
          <p:spPr>
            <a:xfrm>
              <a:off x="0" y="0"/>
              <a:ext cx="822513" cy="816520"/>
            </a:xfrm>
            <a:custGeom>
              <a:avLst/>
              <a:gdLst/>
              <a:ahLst/>
              <a:cxnLst/>
              <a:rect l="l" t="t" r="r" b="b"/>
              <a:pathLst>
                <a:path w="822513" h="816520">
                  <a:moveTo>
                    <a:pt x="274319" y="797451"/>
                  </a:moveTo>
                  <a:cubicBezTo>
                    <a:pt x="316487" y="808965"/>
                    <a:pt x="364427" y="816520"/>
                    <a:pt x="411478" y="816520"/>
                  </a:cubicBezTo>
                  <a:cubicBezTo>
                    <a:pt x="458531" y="816520"/>
                    <a:pt x="503807" y="810043"/>
                    <a:pt x="545530" y="798530"/>
                  </a:cubicBezTo>
                  <a:cubicBezTo>
                    <a:pt x="546419" y="798170"/>
                    <a:pt x="547307" y="798170"/>
                    <a:pt x="548194" y="797811"/>
                  </a:cubicBezTo>
                  <a:cubicBezTo>
                    <a:pt x="704884" y="751755"/>
                    <a:pt x="820294" y="630141"/>
                    <a:pt x="822513" y="487936"/>
                  </a:cubicBezTo>
                  <a:lnTo>
                    <a:pt x="822513" y="0"/>
                  </a:lnTo>
                  <a:lnTo>
                    <a:pt x="0" y="0"/>
                  </a:lnTo>
                  <a:lnTo>
                    <a:pt x="0" y="487574"/>
                  </a:lnTo>
                  <a:cubicBezTo>
                    <a:pt x="2219" y="630860"/>
                    <a:pt x="115853" y="752475"/>
                    <a:pt x="274319" y="797451"/>
                  </a:cubicBezTo>
                  <a:close/>
                </a:path>
              </a:pathLst>
            </a:custGeom>
            <a:solidFill>
              <a:srgbClr val="8DA745"/>
            </a:solidFill>
          </p:spPr>
          <p:txBody>
            <a:bodyPr/>
            <a:lstStyle/>
            <a:p>
              <a:endParaRPr lang="en-US"/>
            </a:p>
          </p:txBody>
        </p:sp>
        <p:sp>
          <p:nvSpPr>
            <p:cNvPr id="4" name="TextBox 4"/>
            <p:cNvSpPr txBox="1"/>
            <p:nvPr/>
          </p:nvSpPr>
          <p:spPr>
            <a:xfrm>
              <a:off x="0" y="19050"/>
              <a:ext cx="822513" cy="670470"/>
            </a:xfrm>
            <a:prstGeom prst="rect">
              <a:avLst/>
            </a:prstGeom>
          </p:spPr>
          <p:txBody>
            <a:bodyPr lIns="50800" tIns="50800" rIns="50800" bIns="50800" rtlCol="0" anchor="ctr"/>
            <a:lstStyle/>
            <a:p>
              <a:pPr algn="ctr">
                <a:lnSpc>
                  <a:spcPts val="1759"/>
                </a:lnSpc>
              </a:pPr>
              <a:endParaRPr/>
            </a:p>
          </p:txBody>
        </p:sp>
      </p:grpSp>
      <p:sp>
        <p:nvSpPr>
          <p:cNvPr id="5" name="Freeform 5"/>
          <p:cNvSpPr/>
          <p:nvPr/>
        </p:nvSpPr>
        <p:spPr>
          <a:xfrm>
            <a:off x="9444093" y="759947"/>
            <a:ext cx="8843907" cy="8832852"/>
          </a:xfrm>
          <a:custGeom>
            <a:avLst/>
            <a:gdLst/>
            <a:ahLst/>
            <a:cxnLst/>
            <a:rect l="l" t="t" r="r" b="b"/>
            <a:pathLst>
              <a:path w="8843907" h="8832852">
                <a:moveTo>
                  <a:pt x="0" y="0"/>
                </a:moveTo>
                <a:lnTo>
                  <a:pt x="8843907" y="0"/>
                </a:lnTo>
                <a:lnTo>
                  <a:pt x="8843907" y="8832852"/>
                </a:lnTo>
                <a:lnTo>
                  <a:pt x="0" y="8832852"/>
                </a:lnTo>
                <a:lnTo>
                  <a:pt x="0" y="0"/>
                </a:lnTo>
                <a:close/>
              </a:path>
            </a:pathLst>
          </a:custGeom>
          <a:blipFill>
            <a:blip r:embed="rId2"/>
            <a:stretch>
              <a:fillRect/>
            </a:stretch>
          </a:blipFill>
        </p:spPr>
        <p:txBody>
          <a:bodyPr/>
          <a:lstStyle/>
          <a:p>
            <a:endParaRPr lang="en-US"/>
          </a:p>
        </p:txBody>
      </p:sp>
      <p:sp>
        <p:nvSpPr>
          <p:cNvPr id="6" name="Freeform 6"/>
          <p:cNvSpPr/>
          <p:nvPr/>
        </p:nvSpPr>
        <p:spPr>
          <a:xfrm>
            <a:off x="8672947" y="4126656"/>
            <a:ext cx="5971303" cy="5963839"/>
          </a:xfrm>
          <a:custGeom>
            <a:avLst/>
            <a:gdLst/>
            <a:ahLst/>
            <a:cxnLst/>
            <a:rect l="l" t="t" r="r" b="b"/>
            <a:pathLst>
              <a:path w="5971303" h="5963839">
                <a:moveTo>
                  <a:pt x="0" y="0"/>
                </a:moveTo>
                <a:lnTo>
                  <a:pt x="5971303" y="0"/>
                </a:lnTo>
                <a:lnTo>
                  <a:pt x="5971303" y="5963839"/>
                </a:lnTo>
                <a:lnTo>
                  <a:pt x="0" y="5963839"/>
                </a:lnTo>
                <a:lnTo>
                  <a:pt x="0" y="0"/>
                </a:lnTo>
                <a:close/>
              </a:path>
            </a:pathLst>
          </a:custGeom>
          <a:blipFill>
            <a:blip r:embed="rId2"/>
            <a:stretch>
              <a:fillRect/>
            </a:stretch>
          </a:blipFill>
        </p:spPr>
        <p:txBody>
          <a:bodyPr/>
          <a:lstStyle/>
          <a:p>
            <a:endParaRPr lang="en-US"/>
          </a:p>
        </p:txBody>
      </p:sp>
      <p:grpSp>
        <p:nvGrpSpPr>
          <p:cNvPr id="7" name="Group 7"/>
          <p:cNvGrpSpPr/>
          <p:nvPr/>
        </p:nvGrpSpPr>
        <p:grpSpPr>
          <a:xfrm>
            <a:off x="9562440" y="872766"/>
            <a:ext cx="8179436" cy="8179436"/>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8585" r="-28585"/>
              </a:stretch>
            </a:blipFill>
          </p:spPr>
          <p:txBody>
            <a:bodyPr/>
            <a:lstStyle/>
            <a:p>
              <a:endParaRPr lang="en-US"/>
            </a:p>
          </p:txBody>
        </p:sp>
      </p:grpSp>
      <p:grpSp>
        <p:nvGrpSpPr>
          <p:cNvPr id="9" name="Group 9"/>
          <p:cNvGrpSpPr/>
          <p:nvPr/>
        </p:nvGrpSpPr>
        <p:grpSpPr>
          <a:xfrm>
            <a:off x="-411141" y="-4628285"/>
            <a:ext cx="5315372" cy="5885416"/>
            <a:chOff x="0" y="0"/>
            <a:chExt cx="1399933" cy="1550069"/>
          </a:xfrm>
        </p:grpSpPr>
        <p:sp>
          <p:nvSpPr>
            <p:cNvPr id="10" name="Freeform 10"/>
            <p:cNvSpPr/>
            <p:nvPr/>
          </p:nvSpPr>
          <p:spPr>
            <a:xfrm>
              <a:off x="0" y="0"/>
              <a:ext cx="1399933" cy="1550068"/>
            </a:xfrm>
            <a:custGeom>
              <a:avLst/>
              <a:gdLst/>
              <a:ahLst/>
              <a:cxnLst/>
              <a:rect l="l" t="t" r="r" b="b"/>
              <a:pathLst>
                <a:path w="1399933" h="1550068">
                  <a:moveTo>
                    <a:pt x="74282" y="0"/>
                  </a:moveTo>
                  <a:lnTo>
                    <a:pt x="1325651" y="0"/>
                  </a:lnTo>
                  <a:cubicBezTo>
                    <a:pt x="1345352" y="0"/>
                    <a:pt x="1364246" y="7826"/>
                    <a:pt x="1378176" y="21757"/>
                  </a:cubicBezTo>
                  <a:cubicBezTo>
                    <a:pt x="1392107" y="35687"/>
                    <a:pt x="1399933" y="54581"/>
                    <a:pt x="1399933" y="74282"/>
                  </a:cubicBezTo>
                  <a:lnTo>
                    <a:pt x="1399933" y="1475786"/>
                  </a:lnTo>
                  <a:cubicBezTo>
                    <a:pt x="1399933" y="1495487"/>
                    <a:pt x="1392107" y="1514381"/>
                    <a:pt x="1378176" y="1528312"/>
                  </a:cubicBezTo>
                  <a:cubicBezTo>
                    <a:pt x="1364246" y="1542242"/>
                    <a:pt x="1345352" y="1550068"/>
                    <a:pt x="1325651" y="1550068"/>
                  </a:cubicBezTo>
                  <a:lnTo>
                    <a:pt x="74282" y="1550068"/>
                  </a:lnTo>
                  <a:cubicBezTo>
                    <a:pt x="54581" y="1550068"/>
                    <a:pt x="35687" y="1542242"/>
                    <a:pt x="21757" y="1528312"/>
                  </a:cubicBezTo>
                  <a:cubicBezTo>
                    <a:pt x="7826" y="1514381"/>
                    <a:pt x="0" y="1495487"/>
                    <a:pt x="0" y="1475786"/>
                  </a:cubicBezTo>
                  <a:lnTo>
                    <a:pt x="0" y="74282"/>
                  </a:lnTo>
                  <a:cubicBezTo>
                    <a:pt x="0" y="54581"/>
                    <a:pt x="7826" y="35687"/>
                    <a:pt x="21757" y="21757"/>
                  </a:cubicBezTo>
                  <a:cubicBezTo>
                    <a:pt x="35687" y="7826"/>
                    <a:pt x="54581" y="0"/>
                    <a:pt x="74282" y="0"/>
                  </a:cubicBezTo>
                  <a:close/>
                </a:path>
              </a:pathLst>
            </a:custGeom>
            <a:solidFill>
              <a:srgbClr val="8DA745"/>
            </a:solidFill>
          </p:spPr>
          <p:txBody>
            <a:bodyPr/>
            <a:lstStyle/>
            <a:p>
              <a:endParaRPr lang="en-US"/>
            </a:p>
          </p:txBody>
        </p:sp>
        <p:sp>
          <p:nvSpPr>
            <p:cNvPr id="11" name="TextBox 11"/>
            <p:cNvSpPr txBox="1"/>
            <p:nvPr/>
          </p:nvSpPr>
          <p:spPr>
            <a:xfrm>
              <a:off x="0" y="-76200"/>
              <a:ext cx="1399933" cy="1626269"/>
            </a:xfrm>
            <a:prstGeom prst="rect">
              <a:avLst/>
            </a:prstGeom>
          </p:spPr>
          <p:txBody>
            <a:bodyPr lIns="50800" tIns="50800" rIns="50800" bIns="50800" rtlCol="0" anchor="ctr"/>
            <a:lstStyle/>
            <a:p>
              <a:pPr algn="ctr">
                <a:lnSpc>
                  <a:spcPts val="2520"/>
                </a:lnSpc>
              </a:pPr>
              <a:endParaRPr/>
            </a:p>
          </p:txBody>
        </p:sp>
      </p:grpSp>
      <p:grpSp>
        <p:nvGrpSpPr>
          <p:cNvPr id="12" name="Group 12"/>
          <p:cNvGrpSpPr/>
          <p:nvPr/>
        </p:nvGrpSpPr>
        <p:grpSpPr>
          <a:xfrm>
            <a:off x="819880" y="9052202"/>
            <a:ext cx="1966027" cy="696022"/>
            <a:chOff x="0" y="0"/>
            <a:chExt cx="517801" cy="183314"/>
          </a:xfrm>
        </p:grpSpPr>
        <p:sp>
          <p:nvSpPr>
            <p:cNvPr id="13" name="Freeform 13"/>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4" name="TextBox 14"/>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5" name="AutoShape 15"/>
          <p:cNvSpPr/>
          <p:nvPr/>
        </p:nvSpPr>
        <p:spPr>
          <a:xfrm flipV="1">
            <a:off x="1071576" y="9419263"/>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6" name="TextBox 16"/>
          <p:cNvSpPr txBox="1"/>
          <p:nvPr/>
        </p:nvSpPr>
        <p:spPr>
          <a:xfrm>
            <a:off x="819880" y="1763703"/>
            <a:ext cx="3125088" cy="420370"/>
          </a:xfrm>
          <a:prstGeom prst="rect">
            <a:avLst/>
          </a:prstGeom>
        </p:spPr>
        <p:txBody>
          <a:bodyPr lIns="0" tIns="0" rIns="0" bIns="0" rtlCol="0" anchor="t">
            <a:spAutoFit/>
          </a:bodyPr>
          <a:lstStyle/>
          <a:p>
            <a:pPr algn="just">
              <a:lnSpc>
                <a:spcPts val="3079"/>
              </a:lnSpc>
            </a:pPr>
            <a:r>
              <a:rPr lang="en-US" sz="2199" b="1">
                <a:solidFill>
                  <a:srgbClr val="2B1209"/>
                </a:solidFill>
                <a:latin typeface="Arial Bold"/>
                <a:ea typeface="Arial Bold"/>
                <a:cs typeface="Arial Bold"/>
                <a:sym typeface="Arial Bold"/>
              </a:rPr>
              <a:t>Key Findings:</a:t>
            </a:r>
          </a:p>
        </p:txBody>
      </p:sp>
      <p:sp>
        <p:nvSpPr>
          <p:cNvPr id="17" name="TextBox 17"/>
          <p:cNvSpPr txBox="1"/>
          <p:nvPr/>
        </p:nvSpPr>
        <p:spPr>
          <a:xfrm>
            <a:off x="786704" y="5661318"/>
            <a:ext cx="3709624" cy="420370"/>
          </a:xfrm>
          <a:prstGeom prst="rect">
            <a:avLst/>
          </a:prstGeom>
        </p:spPr>
        <p:txBody>
          <a:bodyPr lIns="0" tIns="0" rIns="0" bIns="0" rtlCol="0" anchor="t">
            <a:spAutoFit/>
          </a:bodyPr>
          <a:lstStyle/>
          <a:p>
            <a:pPr algn="just">
              <a:lnSpc>
                <a:spcPts val="3079"/>
              </a:lnSpc>
            </a:pPr>
            <a:r>
              <a:rPr lang="en-US" sz="2199" b="1">
                <a:solidFill>
                  <a:srgbClr val="2B1209"/>
                </a:solidFill>
                <a:latin typeface="Arial Bold"/>
                <a:ea typeface="Arial Bold"/>
                <a:cs typeface="Arial Bold"/>
                <a:sym typeface="Arial Bold"/>
              </a:rPr>
              <a:t>Design Principles:</a:t>
            </a:r>
          </a:p>
        </p:txBody>
      </p:sp>
      <p:sp>
        <p:nvSpPr>
          <p:cNvPr id="18" name="TextBox 18"/>
          <p:cNvSpPr txBox="1"/>
          <p:nvPr/>
        </p:nvSpPr>
        <p:spPr>
          <a:xfrm>
            <a:off x="819880" y="2177125"/>
            <a:ext cx="7986900" cy="3154045"/>
          </a:xfrm>
          <a:prstGeom prst="rect">
            <a:avLst/>
          </a:prstGeom>
        </p:spPr>
        <p:txBody>
          <a:bodyPr lIns="0" tIns="0" rIns="0" bIns="0" rtlCol="0" anchor="t">
            <a:spAutoFit/>
          </a:bodyPr>
          <a:lstStyle/>
          <a:p>
            <a:pPr marL="474978" lvl="1" indent="-237489" algn="l">
              <a:lnSpc>
                <a:spcPts val="3079"/>
              </a:lnSpc>
              <a:buFont typeface="Arial"/>
              <a:buChar char="•"/>
            </a:pPr>
            <a:r>
              <a:rPr lang="en-US" sz="2199">
                <a:solidFill>
                  <a:srgbClr val="2B1209"/>
                </a:solidFill>
                <a:latin typeface="Arial"/>
                <a:ea typeface="Arial"/>
                <a:cs typeface="Arial"/>
                <a:sym typeface="Arial"/>
              </a:rPr>
              <a:t>Urgency campaigns like flash sales increased conversions among cart abandoners (up to 2.3%).</a:t>
            </a:r>
          </a:p>
          <a:p>
            <a:pPr marL="474978" lvl="1" indent="-237489" algn="l">
              <a:lnSpc>
                <a:spcPts val="3079"/>
              </a:lnSpc>
              <a:buFont typeface="Arial"/>
              <a:buChar char="•"/>
            </a:pPr>
            <a:r>
              <a:rPr lang="en-US" sz="2199">
                <a:solidFill>
                  <a:srgbClr val="2B1209"/>
                </a:solidFill>
                <a:latin typeface="Arial"/>
                <a:ea typeface="Arial"/>
                <a:cs typeface="Arial"/>
                <a:sym typeface="Arial"/>
              </a:rPr>
              <a:t>Ultra-fast delivery led to more frequent orders, larger baskets, and higher impulse buying.</a:t>
            </a:r>
          </a:p>
          <a:p>
            <a:pPr marL="474978" lvl="1" indent="-237489" algn="l">
              <a:lnSpc>
                <a:spcPts val="3079"/>
              </a:lnSpc>
              <a:buFont typeface="Arial"/>
              <a:buChar char="•"/>
            </a:pPr>
            <a:r>
              <a:rPr lang="en-US" sz="2199">
                <a:solidFill>
                  <a:srgbClr val="2B1209"/>
                </a:solidFill>
                <a:latin typeface="Arial"/>
                <a:ea typeface="Arial"/>
                <a:cs typeface="Arial"/>
                <a:sym typeface="Arial"/>
              </a:rPr>
              <a:t>Shorter lead times (&lt;15 mins) improved retention, repeat rates, and revenue per user.</a:t>
            </a:r>
          </a:p>
          <a:p>
            <a:pPr marL="474978" lvl="1" indent="-237489" algn="l">
              <a:lnSpc>
                <a:spcPts val="3079"/>
              </a:lnSpc>
              <a:buFont typeface="Arial"/>
              <a:buChar char="•"/>
            </a:pPr>
            <a:r>
              <a:rPr lang="en-US" sz="2199">
                <a:solidFill>
                  <a:srgbClr val="2B1209"/>
                </a:solidFill>
                <a:latin typeface="Arial"/>
                <a:ea typeface="Arial"/>
                <a:cs typeface="Arial"/>
                <a:sym typeface="Arial"/>
              </a:rPr>
              <a:t>Metro regions showed the strongest response, but non-metro areas also showed potential.</a:t>
            </a:r>
          </a:p>
        </p:txBody>
      </p:sp>
      <p:sp>
        <p:nvSpPr>
          <p:cNvPr id="19" name="TextBox 19"/>
          <p:cNvSpPr txBox="1"/>
          <p:nvPr/>
        </p:nvSpPr>
        <p:spPr>
          <a:xfrm>
            <a:off x="786704" y="6144909"/>
            <a:ext cx="7886243" cy="2372995"/>
          </a:xfrm>
          <a:prstGeom prst="rect">
            <a:avLst/>
          </a:prstGeom>
        </p:spPr>
        <p:txBody>
          <a:bodyPr lIns="0" tIns="0" rIns="0" bIns="0" rtlCol="0" anchor="t">
            <a:spAutoFit/>
          </a:bodyPr>
          <a:lstStyle/>
          <a:p>
            <a:pPr marL="474978" lvl="1" indent="-237489" algn="l">
              <a:lnSpc>
                <a:spcPts val="3079"/>
              </a:lnSpc>
              <a:buFont typeface="Arial"/>
              <a:buChar char="•"/>
            </a:pPr>
            <a:r>
              <a:rPr lang="en-US" sz="2199">
                <a:solidFill>
                  <a:srgbClr val="2B1209"/>
                </a:solidFill>
                <a:latin typeface="Arial"/>
                <a:ea typeface="Arial"/>
                <a:cs typeface="Arial"/>
                <a:sym typeface="Arial"/>
              </a:rPr>
              <a:t>Used Tufte’s data-ink ratio to minimize clutter and highlight insights.</a:t>
            </a:r>
          </a:p>
          <a:p>
            <a:pPr marL="474978" lvl="1" indent="-237489" algn="l">
              <a:lnSpc>
                <a:spcPts val="3079"/>
              </a:lnSpc>
              <a:buFont typeface="Arial"/>
              <a:buChar char="•"/>
            </a:pPr>
            <a:r>
              <a:rPr lang="en-US" sz="2199">
                <a:solidFill>
                  <a:srgbClr val="2B1209"/>
                </a:solidFill>
                <a:latin typeface="Arial"/>
                <a:ea typeface="Arial"/>
                <a:cs typeface="Arial"/>
                <a:sym typeface="Arial"/>
              </a:rPr>
              <a:t>Applied Knaflic’s storytelling method—each chart answered a specific research question.</a:t>
            </a:r>
          </a:p>
          <a:p>
            <a:pPr marL="474978" lvl="1" indent="-237489" algn="l">
              <a:lnSpc>
                <a:spcPts val="3079"/>
              </a:lnSpc>
              <a:buFont typeface="Arial"/>
              <a:buChar char="•"/>
            </a:pPr>
            <a:r>
              <a:rPr lang="en-US" sz="2199">
                <a:solidFill>
                  <a:srgbClr val="2B1209"/>
                </a:solidFill>
                <a:latin typeface="Arial"/>
                <a:ea typeface="Arial"/>
                <a:cs typeface="Arial"/>
                <a:sym typeface="Arial"/>
              </a:rPr>
              <a:t>Peer feedback led to better chart labeling, cleaner layouts, and clearer audience targeting.</a:t>
            </a:r>
          </a:p>
        </p:txBody>
      </p:sp>
      <p:sp>
        <p:nvSpPr>
          <p:cNvPr id="20" name="Freeform 20"/>
          <p:cNvSpPr/>
          <p:nvPr/>
        </p:nvSpPr>
        <p:spPr>
          <a:xfrm>
            <a:off x="16636404" y="122871"/>
            <a:ext cx="1490238" cy="637077"/>
          </a:xfrm>
          <a:custGeom>
            <a:avLst/>
            <a:gdLst/>
            <a:ahLst/>
            <a:cxnLst/>
            <a:rect l="l" t="t" r="r" b="b"/>
            <a:pathLst>
              <a:path w="1490238" h="637077">
                <a:moveTo>
                  <a:pt x="0" y="0"/>
                </a:moveTo>
                <a:lnTo>
                  <a:pt x="1490237" y="0"/>
                </a:lnTo>
                <a:lnTo>
                  <a:pt x="1490237" y="637076"/>
                </a:lnTo>
                <a:lnTo>
                  <a:pt x="0" y="637076"/>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1365" y="-180606"/>
            <a:ext cx="5028517" cy="6855566"/>
            <a:chOff x="0" y="0"/>
            <a:chExt cx="1324383" cy="1805581"/>
          </a:xfrm>
        </p:grpSpPr>
        <p:sp>
          <p:nvSpPr>
            <p:cNvPr id="3" name="Freeform 3"/>
            <p:cNvSpPr/>
            <p:nvPr/>
          </p:nvSpPr>
          <p:spPr>
            <a:xfrm>
              <a:off x="0" y="0"/>
              <a:ext cx="1324383" cy="1805581"/>
            </a:xfrm>
            <a:custGeom>
              <a:avLst/>
              <a:gdLst/>
              <a:ahLst/>
              <a:cxnLst/>
              <a:rect l="l" t="t" r="r" b="b"/>
              <a:pathLst>
                <a:path w="1324383" h="1805581">
                  <a:moveTo>
                    <a:pt x="78520" y="0"/>
                  </a:moveTo>
                  <a:lnTo>
                    <a:pt x="1245863" y="0"/>
                  </a:lnTo>
                  <a:cubicBezTo>
                    <a:pt x="1266688" y="0"/>
                    <a:pt x="1286660" y="8273"/>
                    <a:pt x="1301385" y="22998"/>
                  </a:cubicBezTo>
                  <a:cubicBezTo>
                    <a:pt x="1316111" y="37723"/>
                    <a:pt x="1324383" y="57695"/>
                    <a:pt x="1324383" y="78520"/>
                  </a:cubicBezTo>
                  <a:lnTo>
                    <a:pt x="1324383" y="1727061"/>
                  </a:lnTo>
                  <a:cubicBezTo>
                    <a:pt x="1324383" y="1747886"/>
                    <a:pt x="1316111" y="1767858"/>
                    <a:pt x="1301385" y="1782583"/>
                  </a:cubicBezTo>
                  <a:cubicBezTo>
                    <a:pt x="1286660" y="1797309"/>
                    <a:pt x="1266688" y="1805581"/>
                    <a:pt x="1245863" y="1805581"/>
                  </a:cubicBezTo>
                  <a:lnTo>
                    <a:pt x="78520" y="1805581"/>
                  </a:lnTo>
                  <a:cubicBezTo>
                    <a:pt x="57695" y="1805581"/>
                    <a:pt x="37723" y="1797309"/>
                    <a:pt x="22998" y="1782583"/>
                  </a:cubicBezTo>
                  <a:cubicBezTo>
                    <a:pt x="8273" y="1767858"/>
                    <a:pt x="0" y="1747886"/>
                    <a:pt x="0" y="1727061"/>
                  </a:cubicBezTo>
                  <a:lnTo>
                    <a:pt x="0" y="78520"/>
                  </a:lnTo>
                  <a:cubicBezTo>
                    <a:pt x="0" y="57695"/>
                    <a:pt x="8273" y="37723"/>
                    <a:pt x="22998" y="22998"/>
                  </a:cubicBezTo>
                  <a:cubicBezTo>
                    <a:pt x="37723" y="8273"/>
                    <a:pt x="57695" y="0"/>
                    <a:pt x="78520" y="0"/>
                  </a:cubicBezTo>
                  <a:close/>
                </a:path>
              </a:pathLst>
            </a:custGeom>
            <a:solidFill>
              <a:srgbClr val="FED511"/>
            </a:solidFill>
          </p:spPr>
          <p:txBody>
            <a:bodyPr/>
            <a:lstStyle/>
            <a:p>
              <a:endParaRPr lang="en-US"/>
            </a:p>
          </p:txBody>
        </p:sp>
        <p:sp>
          <p:nvSpPr>
            <p:cNvPr id="4" name="TextBox 4"/>
            <p:cNvSpPr txBox="1"/>
            <p:nvPr/>
          </p:nvSpPr>
          <p:spPr>
            <a:xfrm>
              <a:off x="0" y="-76200"/>
              <a:ext cx="1324383" cy="1881781"/>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640807" y="730055"/>
            <a:ext cx="8837937" cy="8826890"/>
          </a:xfrm>
          <a:custGeom>
            <a:avLst/>
            <a:gdLst/>
            <a:ahLst/>
            <a:cxnLst/>
            <a:rect l="l" t="t" r="r" b="b"/>
            <a:pathLst>
              <a:path w="8837937" h="8826890">
                <a:moveTo>
                  <a:pt x="0" y="0"/>
                </a:moveTo>
                <a:lnTo>
                  <a:pt x="8837937" y="0"/>
                </a:lnTo>
                <a:lnTo>
                  <a:pt x="8837937" y="8826890"/>
                </a:lnTo>
                <a:lnTo>
                  <a:pt x="0" y="8826890"/>
                </a:lnTo>
                <a:lnTo>
                  <a:pt x="0" y="0"/>
                </a:lnTo>
                <a:close/>
              </a:path>
            </a:pathLst>
          </a:custGeom>
          <a:blipFill>
            <a:blip r:embed="rId2"/>
            <a:stretch>
              <a:fillRect/>
            </a:stretch>
          </a:blipFill>
        </p:spPr>
        <p:txBody>
          <a:bodyPr/>
          <a:lstStyle/>
          <a:p>
            <a:endParaRPr lang="en-US"/>
          </a:p>
        </p:txBody>
      </p:sp>
      <p:grpSp>
        <p:nvGrpSpPr>
          <p:cNvPr id="6" name="Group 6"/>
          <p:cNvGrpSpPr/>
          <p:nvPr/>
        </p:nvGrpSpPr>
        <p:grpSpPr>
          <a:xfrm>
            <a:off x="1013940" y="971642"/>
            <a:ext cx="7746426" cy="774642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0769" r="-20769"/>
              </a:stretch>
            </a:blipFill>
          </p:spPr>
          <p:txBody>
            <a:bodyPr/>
            <a:lstStyle/>
            <a:p>
              <a:endParaRPr lang="en-US"/>
            </a:p>
          </p:txBody>
        </p:sp>
      </p:grpSp>
      <p:grpSp>
        <p:nvGrpSpPr>
          <p:cNvPr id="8" name="Group 8"/>
          <p:cNvGrpSpPr/>
          <p:nvPr/>
        </p:nvGrpSpPr>
        <p:grpSpPr>
          <a:xfrm>
            <a:off x="907939" y="8815202"/>
            <a:ext cx="1966027" cy="696022"/>
            <a:chOff x="0" y="0"/>
            <a:chExt cx="517801" cy="183314"/>
          </a:xfrm>
        </p:grpSpPr>
        <p:sp>
          <p:nvSpPr>
            <p:cNvPr id="9" name="Freeform 9"/>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0" name="TextBox 10"/>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1" name="AutoShape 11"/>
          <p:cNvSpPr/>
          <p:nvPr/>
        </p:nvSpPr>
        <p:spPr>
          <a:xfrm flipV="1">
            <a:off x="1159635" y="9182263"/>
            <a:ext cx="1462635" cy="0"/>
          </a:xfrm>
          <a:prstGeom prst="line">
            <a:avLst/>
          </a:prstGeom>
          <a:ln w="38100" cap="flat">
            <a:solidFill>
              <a:srgbClr val="FFFFFF"/>
            </a:solidFill>
            <a:prstDash val="solid"/>
            <a:headEnd type="none" w="sm" len="sm"/>
            <a:tailEnd type="arrow" w="med" len="sm"/>
          </a:ln>
        </p:spPr>
        <p:txBody>
          <a:bodyPr/>
          <a:lstStyle/>
          <a:p>
            <a:endParaRPr lang="en-US"/>
          </a:p>
        </p:txBody>
      </p:sp>
      <p:grpSp>
        <p:nvGrpSpPr>
          <p:cNvPr id="12" name="Group 12"/>
          <p:cNvGrpSpPr/>
          <p:nvPr/>
        </p:nvGrpSpPr>
        <p:grpSpPr>
          <a:xfrm>
            <a:off x="13334549" y="9163213"/>
            <a:ext cx="5811850" cy="1965251"/>
            <a:chOff x="0" y="0"/>
            <a:chExt cx="1530693" cy="517597"/>
          </a:xfrm>
        </p:grpSpPr>
        <p:sp>
          <p:nvSpPr>
            <p:cNvPr id="13" name="Freeform 13"/>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14" name="TextBox 14"/>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15" name="TextBox 15"/>
          <p:cNvSpPr txBox="1"/>
          <p:nvPr/>
        </p:nvSpPr>
        <p:spPr>
          <a:xfrm>
            <a:off x="9621751" y="3426267"/>
            <a:ext cx="7425595" cy="3935095"/>
          </a:xfrm>
          <a:prstGeom prst="rect">
            <a:avLst/>
          </a:prstGeom>
        </p:spPr>
        <p:txBody>
          <a:bodyPr lIns="0" tIns="0" rIns="0" bIns="0" rtlCol="0" anchor="t">
            <a:spAutoFit/>
          </a:bodyPr>
          <a:lstStyle/>
          <a:p>
            <a:pPr algn="l">
              <a:lnSpc>
                <a:spcPts val="3079"/>
              </a:lnSpc>
            </a:pPr>
            <a:r>
              <a:rPr lang="en-US" sz="2199">
                <a:solidFill>
                  <a:srgbClr val="2B1209"/>
                </a:solidFill>
                <a:latin typeface="Arial"/>
                <a:ea typeface="Arial"/>
                <a:cs typeface="Arial"/>
                <a:sym typeface="Arial"/>
              </a:rPr>
              <a:t>This project met all revised objectives by showing that urgency marketing improves cart recovery, ultra-fast delivery boosts impulse purchases, and shorter lead times increase customer retention and revenue per user. These insights provide valuable direction for optimizing Blinkit’s marketing and delivery strategies. Limitations included missing real-time data and incomplete campaign tracking, which affected deeper analysis. Future work could explore AI-based routing and real-time personalization to further enhance quick commerce performance.</a:t>
            </a:r>
          </a:p>
        </p:txBody>
      </p:sp>
      <p:sp>
        <p:nvSpPr>
          <p:cNvPr id="16" name="TextBox 16"/>
          <p:cNvSpPr txBox="1"/>
          <p:nvPr/>
        </p:nvSpPr>
        <p:spPr>
          <a:xfrm>
            <a:off x="10308423" y="1932089"/>
            <a:ext cx="5318917" cy="1315089"/>
          </a:xfrm>
          <a:prstGeom prst="rect">
            <a:avLst/>
          </a:prstGeom>
        </p:spPr>
        <p:txBody>
          <a:bodyPr lIns="0" tIns="0" rIns="0" bIns="0" rtlCol="0" anchor="t">
            <a:spAutoFit/>
          </a:bodyPr>
          <a:lstStyle/>
          <a:p>
            <a:pPr marL="0" lvl="0" indent="0" algn="l">
              <a:lnSpc>
                <a:spcPts val="8612"/>
              </a:lnSpc>
              <a:spcBef>
                <a:spcPct val="0"/>
              </a:spcBef>
            </a:pPr>
            <a:r>
              <a:rPr lang="en-US" sz="8612" b="1" spc="-620">
                <a:solidFill>
                  <a:srgbClr val="FED511"/>
                </a:solidFill>
                <a:latin typeface="Arial Bold"/>
                <a:ea typeface="Arial Bold"/>
                <a:cs typeface="Arial Bold"/>
                <a:sym typeface="Arial Bold"/>
              </a:rPr>
              <a:t>Conclusion</a:t>
            </a:r>
          </a:p>
        </p:txBody>
      </p:sp>
      <p:sp>
        <p:nvSpPr>
          <p:cNvPr id="17" name="Freeform 17"/>
          <p:cNvSpPr/>
          <p:nvPr/>
        </p:nvSpPr>
        <p:spPr>
          <a:xfrm>
            <a:off x="16514181" y="92978"/>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2554" y="-4856716"/>
            <a:ext cx="5315372" cy="5885416"/>
            <a:chOff x="0" y="0"/>
            <a:chExt cx="1399933" cy="1550069"/>
          </a:xfrm>
        </p:grpSpPr>
        <p:sp>
          <p:nvSpPr>
            <p:cNvPr id="3" name="Freeform 3"/>
            <p:cNvSpPr/>
            <p:nvPr/>
          </p:nvSpPr>
          <p:spPr>
            <a:xfrm>
              <a:off x="0" y="0"/>
              <a:ext cx="1399933" cy="1550068"/>
            </a:xfrm>
            <a:custGeom>
              <a:avLst/>
              <a:gdLst/>
              <a:ahLst/>
              <a:cxnLst/>
              <a:rect l="l" t="t" r="r" b="b"/>
              <a:pathLst>
                <a:path w="1399933" h="1550068">
                  <a:moveTo>
                    <a:pt x="74282" y="0"/>
                  </a:moveTo>
                  <a:lnTo>
                    <a:pt x="1325651" y="0"/>
                  </a:lnTo>
                  <a:cubicBezTo>
                    <a:pt x="1345352" y="0"/>
                    <a:pt x="1364246" y="7826"/>
                    <a:pt x="1378176" y="21757"/>
                  </a:cubicBezTo>
                  <a:cubicBezTo>
                    <a:pt x="1392107" y="35687"/>
                    <a:pt x="1399933" y="54581"/>
                    <a:pt x="1399933" y="74282"/>
                  </a:cubicBezTo>
                  <a:lnTo>
                    <a:pt x="1399933" y="1475786"/>
                  </a:lnTo>
                  <a:cubicBezTo>
                    <a:pt x="1399933" y="1495487"/>
                    <a:pt x="1392107" y="1514381"/>
                    <a:pt x="1378176" y="1528312"/>
                  </a:cubicBezTo>
                  <a:cubicBezTo>
                    <a:pt x="1364246" y="1542242"/>
                    <a:pt x="1345352" y="1550068"/>
                    <a:pt x="1325651" y="1550068"/>
                  </a:cubicBezTo>
                  <a:lnTo>
                    <a:pt x="74282" y="1550068"/>
                  </a:lnTo>
                  <a:cubicBezTo>
                    <a:pt x="54581" y="1550068"/>
                    <a:pt x="35687" y="1542242"/>
                    <a:pt x="21757" y="1528312"/>
                  </a:cubicBezTo>
                  <a:cubicBezTo>
                    <a:pt x="7826" y="1514381"/>
                    <a:pt x="0" y="1495487"/>
                    <a:pt x="0" y="1475786"/>
                  </a:cubicBezTo>
                  <a:lnTo>
                    <a:pt x="0" y="74282"/>
                  </a:lnTo>
                  <a:cubicBezTo>
                    <a:pt x="0" y="54581"/>
                    <a:pt x="7826" y="35687"/>
                    <a:pt x="21757" y="21757"/>
                  </a:cubicBezTo>
                  <a:cubicBezTo>
                    <a:pt x="35687" y="7826"/>
                    <a:pt x="54581" y="0"/>
                    <a:pt x="74282" y="0"/>
                  </a:cubicBezTo>
                  <a:close/>
                </a:path>
              </a:pathLst>
            </a:custGeom>
            <a:solidFill>
              <a:srgbClr val="8DA745"/>
            </a:solidFill>
          </p:spPr>
          <p:txBody>
            <a:bodyPr/>
            <a:lstStyle/>
            <a:p>
              <a:endParaRPr lang="en-US"/>
            </a:p>
          </p:txBody>
        </p:sp>
        <p:sp>
          <p:nvSpPr>
            <p:cNvPr id="4" name="TextBox 4"/>
            <p:cNvSpPr txBox="1"/>
            <p:nvPr/>
          </p:nvSpPr>
          <p:spPr>
            <a:xfrm>
              <a:off x="0" y="-76200"/>
              <a:ext cx="1399933" cy="1626269"/>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1028700" y="7846664"/>
            <a:ext cx="262581" cy="262581"/>
          </a:xfrm>
          <a:custGeom>
            <a:avLst/>
            <a:gdLst/>
            <a:ahLst/>
            <a:cxnLst/>
            <a:rect l="l" t="t" r="r" b="b"/>
            <a:pathLst>
              <a:path w="262581" h="262581">
                <a:moveTo>
                  <a:pt x="0" y="0"/>
                </a:moveTo>
                <a:lnTo>
                  <a:pt x="262581" y="0"/>
                </a:lnTo>
                <a:lnTo>
                  <a:pt x="262581" y="262581"/>
                </a:lnTo>
                <a:lnTo>
                  <a:pt x="0" y="262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28700" y="8598754"/>
            <a:ext cx="262581" cy="262581"/>
          </a:xfrm>
          <a:custGeom>
            <a:avLst/>
            <a:gdLst/>
            <a:ahLst/>
            <a:cxnLst/>
            <a:rect l="l" t="t" r="r" b="b"/>
            <a:pathLst>
              <a:path w="262581" h="262581">
                <a:moveTo>
                  <a:pt x="0" y="0"/>
                </a:moveTo>
                <a:lnTo>
                  <a:pt x="262581" y="0"/>
                </a:lnTo>
                <a:lnTo>
                  <a:pt x="262581" y="262581"/>
                </a:lnTo>
                <a:lnTo>
                  <a:pt x="0" y="2625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a:off x="1028700" y="8995719"/>
            <a:ext cx="262581" cy="262581"/>
          </a:xfrm>
          <a:custGeom>
            <a:avLst/>
            <a:gdLst/>
            <a:ahLst/>
            <a:cxnLst/>
            <a:rect l="l" t="t" r="r" b="b"/>
            <a:pathLst>
              <a:path w="262581" h="262581">
                <a:moveTo>
                  <a:pt x="0" y="0"/>
                </a:moveTo>
                <a:lnTo>
                  <a:pt x="262581" y="0"/>
                </a:lnTo>
                <a:lnTo>
                  <a:pt x="262581" y="262581"/>
                </a:lnTo>
                <a:lnTo>
                  <a:pt x="0" y="26258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1028700" y="8201788"/>
            <a:ext cx="262581" cy="262581"/>
          </a:xfrm>
          <a:custGeom>
            <a:avLst/>
            <a:gdLst/>
            <a:ahLst/>
            <a:cxnLst/>
            <a:rect l="l" t="t" r="r" b="b"/>
            <a:pathLst>
              <a:path w="262581" h="262581">
                <a:moveTo>
                  <a:pt x="0" y="0"/>
                </a:moveTo>
                <a:lnTo>
                  <a:pt x="262581" y="0"/>
                </a:lnTo>
                <a:lnTo>
                  <a:pt x="262581" y="262581"/>
                </a:lnTo>
                <a:lnTo>
                  <a:pt x="0" y="26258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Freeform 9"/>
          <p:cNvSpPr/>
          <p:nvPr/>
        </p:nvSpPr>
        <p:spPr>
          <a:xfrm>
            <a:off x="0" y="4572000"/>
            <a:ext cx="18288000" cy="5715000"/>
          </a:xfrm>
          <a:custGeom>
            <a:avLst/>
            <a:gdLst/>
            <a:ahLst/>
            <a:cxnLst/>
            <a:rect l="l" t="t" r="r" b="b"/>
            <a:pathLst>
              <a:path w="18288000" h="5715000">
                <a:moveTo>
                  <a:pt x="0" y="0"/>
                </a:moveTo>
                <a:lnTo>
                  <a:pt x="18288000" y="0"/>
                </a:lnTo>
                <a:lnTo>
                  <a:pt x="18288000" y="5715000"/>
                </a:lnTo>
                <a:lnTo>
                  <a:pt x="0" y="5715000"/>
                </a:lnTo>
                <a:lnTo>
                  <a:pt x="0" y="0"/>
                </a:lnTo>
                <a:close/>
              </a:path>
            </a:pathLst>
          </a:custGeom>
          <a:blipFill>
            <a:blip r:embed="rId10"/>
            <a:stretch>
              <a:fillRect/>
            </a:stretch>
          </a:blipFill>
        </p:spPr>
        <p:txBody>
          <a:bodyPr/>
          <a:lstStyle/>
          <a:p>
            <a:endParaRPr lang="en-US"/>
          </a:p>
        </p:txBody>
      </p:sp>
      <p:sp>
        <p:nvSpPr>
          <p:cNvPr id="10" name="TextBox 10"/>
          <p:cNvSpPr txBox="1"/>
          <p:nvPr/>
        </p:nvSpPr>
        <p:spPr>
          <a:xfrm>
            <a:off x="5469466" y="2922944"/>
            <a:ext cx="4230373" cy="1649056"/>
          </a:xfrm>
          <a:prstGeom prst="rect">
            <a:avLst/>
          </a:prstGeom>
        </p:spPr>
        <p:txBody>
          <a:bodyPr lIns="0" tIns="0" rIns="0" bIns="0" rtlCol="0" anchor="t">
            <a:spAutoFit/>
          </a:bodyPr>
          <a:lstStyle/>
          <a:p>
            <a:pPr marL="0" lvl="0" indent="0" algn="l">
              <a:lnSpc>
                <a:spcPts val="10339"/>
              </a:lnSpc>
            </a:pPr>
            <a:r>
              <a:rPr lang="en-US" sz="11749" b="1" spc="-845">
                <a:solidFill>
                  <a:srgbClr val="8DA745"/>
                </a:solidFill>
                <a:latin typeface="Arial Bold"/>
                <a:ea typeface="Arial Bold"/>
                <a:cs typeface="Arial Bold"/>
                <a:sym typeface="Arial Bold"/>
              </a:rPr>
              <a:t>Thank</a:t>
            </a:r>
          </a:p>
        </p:txBody>
      </p:sp>
      <p:sp>
        <p:nvSpPr>
          <p:cNvPr id="11" name="TextBox 11"/>
          <p:cNvSpPr txBox="1"/>
          <p:nvPr/>
        </p:nvSpPr>
        <p:spPr>
          <a:xfrm>
            <a:off x="9606387" y="2915991"/>
            <a:ext cx="3212147" cy="1656009"/>
          </a:xfrm>
          <a:prstGeom prst="rect">
            <a:avLst/>
          </a:prstGeom>
        </p:spPr>
        <p:txBody>
          <a:bodyPr lIns="0" tIns="0" rIns="0" bIns="0" rtlCol="0" anchor="t">
            <a:spAutoFit/>
          </a:bodyPr>
          <a:lstStyle/>
          <a:p>
            <a:pPr marL="0" lvl="0" indent="0" algn="l">
              <a:lnSpc>
                <a:spcPts val="10339"/>
              </a:lnSpc>
            </a:pPr>
            <a:r>
              <a:rPr lang="en-US" sz="11749" b="1" spc="-845">
                <a:solidFill>
                  <a:srgbClr val="FED511"/>
                </a:solidFill>
                <a:latin typeface="Arial Bold"/>
                <a:ea typeface="Arial Bold"/>
                <a:cs typeface="Arial Bold"/>
                <a:sym typeface="Arial Bold"/>
              </a:rPr>
              <a:t>You</a:t>
            </a:r>
          </a:p>
        </p:txBody>
      </p:sp>
      <p:sp>
        <p:nvSpPr>
          <p:cNvPr id="12" name="Freeform 12"/>
          <p:cNvSpPr/>
          <p:nvPr/>
        </p:nvSpPr>
        <p:spPr>
          <a:xfrm>
            <a:off x="16514181" y="248674"/>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11"/>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3598" y="-110393"/>
            <a:ext cx="9197598" cy="7187980"/>
            <a:chOff x="0" y="0"/>
            <a:chExt cx="2422413" cy="1893131"/>
          </a:xfrm>
        </p:grpSpPr>
        <p:sp>
          <p:nvSpPr>
            <p:cNvPr id="3" name="Freeform 3"/>
            <p:cNvSpPr/>
            <p:nvPr/>
          </p:nvSpPr>
          <p:spPr>
            <a:xfrm>
              <a:off x="0" y="0"/>
              <a:ext cx="2422413" cy="1893131"/>
            </a:xfrm>
            <a:custGeom>
              <a:avLst/>
              <a:gdLst/>
              <a:ahLst/>
              <a:cxnLst/>
              <a:rect l="l" t="t" r="r" b="b"/>
              <a:pathLst>
                <a:path w="2422413" h="1893131">
                  <a:moveTo>
                    <a:pt x="42928" y="0"/>
                  </a:moveTo>
                  <a:lnTo>
                    <a:pt x="2379484" y="0"/>
                  </a:lnTo>
                  <a:cubicBezTo>
                    <a:pt x="2390870" y="0"/>
                    <a:pt x="2401788" y="4523"/>
                    <a:pt x="2409839" y="12573"/>
                  </a:cubicBezTo>
                  <a:cubicBezTo>
                    <a:pt x="2417890" y="20624"/>
                    <a:pt x="2422413" y="31543"/>
                    <a:pt x="2422413" y="42928"/>
                  </a:cubicBezTo>
                  <a:lnTo>
                    <a:pt x="2422413" y="1850202"/>
                  </a:lnTo>
                  <a:cubicBezTo>
                    <a:pt x="2422413" y="1861588"/>
                    <a:pt x="2417890" y="1872506"/>
                    <a:pt x="2409839" y="1880557"/>
                  </a:cubicBezTo>
                  <a:cubicBezTo>
                    <a:pt x="2401788" y="1888608"/>
                    <a:pt x="2390870" y="1893131"/>
                    <a:pt x="2379484" y="1893131"/>
                  </a:cubicBezTo>
                  <a:lnTo>
                    <a:pt x="42928" y="1893131"/>
                  </a:lnTo>
                  <a:cubicBezTo>
                    <a:pt x="31543" y="1893131"/>
                    <a:pt x="20624" y="1888608"/>
                    <a:pt x="12573" y="1880557"/>
                  </a:cubicBezTo>
                  <a:cubicBezTo>
                    <a:pt x="4523" y="1872506"/>
                    <a:pt x="0" y="1861588"/>
                    <a:pt x="0" y="1850202"/>
                  </a:cubicBezTo>
                  <a:lnTo>
                    <a:pt x="0" y="42928"/>
                  </a:lnTo>
                  <a:cubicBezTo>
                    <a:pt x="0" y="31543"/>
                    <a:pt x="4523" y="20624"/>
                    <a:pt x="12573" y="12573"/>
                  </a:cubicBezTo>
                  <a:cubicBezTo>
                    <a:pt x="20624" y="4523"/>
                    <a:pt x="31543" y="0"/>
                    <a:pt x="42928" y="0"/>
                  </a:cubicBezTo>
                  <a:close/>
                </a:path>
              </a:pathLst>
            </a:custGeom>
            <a:solidFill>
              <a:srgbClr val="FED511"/>
            </a:solidFill>
          </p:spPr>
          <p:txBody>
            <a:bodyPr/>
            <a:lstStyle/>
            <a:p>
              <a:endParaRPr lang="en-US"/>
            </a:p>
          </p:txBody>
        </p:sp>
        <p:sp>
          <p:nvSpPr>
            <p:cNvPr id="4" name="TextBox 4"/>
            <p:cNvSpPr txBox="1"/>
            <p:nvPr/>
          </p:nvSpPr>
          <p:spPr>
            <a:xfrm>
              <a:off x="0" y="-76200"/>
              <a:ext cx="2422413" cy="1969331"/>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3334549" y="9163213"/>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grpSp>
        <p:nvGrpSpPr>
          <p:cNvPr id="8" name="Group 8"/>
          <p:cNvGrpSpPr/>
          <p:nvPr/>
        </p:nvGrpSpPr>
        <p:grpSpPr>
          <a:xfrm>
            <a:off x="907939" y="8815202"/>
            <a:ext cx="1966027" cy="696022"/>
            <a:chOff x="0" y="0"/>
            <a:chExt cx="517801" cy="183314"/>
          </a:xfrm>
        </p:grpSpPr>
        <p:sp>
          <p:nvSpPr>
            <p:cNvPr id="9" name="Freeform 9"/>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0" name="TextBox 10"/>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1" name="AutoShape 11"/>
          <p:cNvSpPr/>
          <p:nvPr/>
        </p:nvSpPr>
        <p:spPr>
          <a:xfrm flipV="1">
            <a:off x="1159635" y="9182263"/>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2" name="Freeform 12"/>
          <p:cNvSpPr/>
          <p:nvPr/>
        </p:nvSpPr>
        <p:spPr>
          <a:xfrm>
            <a:off x="779304" y="886107"/>
            <a:ext cx="7531794" cy="7560145"/>
          </a:xfrm>
          <a:custGeom>
            <a:avLst/>
            <a:gdLst/>
            <a:ahLst/>
            <a:cxnLst/>
            <a:rect l="l" t="t" r="r" b="b"/>
            <a:pathLst>
              <a:path w="7531794" h="7560145">
                <a:moveTo>
                  <a:pt x="0" y="0"/>
                </a:moveTo>
                <a:lnTo>
                  <a:pt x="7531794" y="0"/>
                </a:lnTo>
                <a:lnTo>
                  <a:pt x="7531794" y="7560145"/>
                </a:lnTo>
                <a:lnTo>
                  <a:pt x="0" y="7560145"/>
                </a:lnTo>
                <a:lnTo>
                  <a:pt x="0" y="0"/>
                </a:lnTo>
                <a:close/>
              </a:path>
            </a:pathLst>
          </a:custGeom>
          <a:blipFill>
            <a:blip r:embed="rId2"/>
            <a:stretch>
              <a:fillRect/>
            </a:stretch>
          </a:blipFill>
        </p:spPr>
        <p:txBody>
          <a:bodyPr/>
          <a:lstStyle/>
          <a:p>
            <a:endParaRPr lang="en-US"/>
          </a:p>
        </p:txBody>
      </p:sp>
      <p:sp>
        <p:nvSpPr>
          <p:cNvPr id="13" name="TextBox 13"/>
          <p:cNvSpPr txBox="1"/>
          <p:nvPr/>
        </p:nvSpPr>
        <p:spPr>
          <a:xfrm>
            <a:off x="11036194" y="742584"/>
            <a:ext cx="5204280" cy="1212843"/>
          </a:xfrm>
          <a:prstGeom prst="rect">
            <a:avLst/>
          </a:prstGeom>
        </p:spPr>
        <p:txBody>
          <a:bodyPr lIns="0" tIns="0" rIns="0" bIns="0" rtlCol="0" anchor="t">
            <a:spAutoFit/>
          </a:bodyPr>
          <a:lstStyle/>
          <a:p>
            <a:pPr marL="0" lvl="0" indent="0" algn="l">
              <a:lnSpc>
                <a:spcPts val="7999"/>
              </a:lnSpc>
            </a:pPr>
            <a:r>
              <a:rPr lang="en-US" sz="7999" b="1" spc="-575">
                <a:solidFill>
                  <a:srgbClr val="8DA745"/>
                </a:solidFill>
                <a:latin typeface="Arial Bold"/>
                <a:ea typeface="Arial Bold"/>
                <a:cs typeface="Arial Bold"/>
                <a:sym typeface="Arial Bold"/>
              </a:rPr>
              <a:t>Intro</a:t>
            </a:r>
            <a:r>
              <a:rPr lang="en-US" sz="7999" b="1" spc="-575">
                <a:solidFill>
                  <a:srgbClr val="FED511"/>
                </a:solidFill>
                <a:latin typeface="Arial Bold"/>
                <a:ea typeface="Arial Bold"/>
                <a:cs typeface="Arial Bold"/>
                <a:sym typeface="Arial Bold"/>
              </a:rPr>
              <a:t>duction</a:t>
            </a:r>
          </a:p>
        </p:txBody>
      </p:sp>
      <p:sp>
        <p:nvSpPr>
          <p:cNvPr id="14" name="TextBox 14"/>
          <p:cNvSpPr txBox="1"/>
          <p:nvPr/>
        </p:nvSpPr>
        <p:spPr>
          <a:xfrm>
            <a:off x="10111382" y="2158075"/>
            <a:ext cx="7379830" cy="5067936"/>
          </a:xfrm>
          <a:prstGeom prst="rect">
            <a:avLst/>
          </a:prstGeom>
        </p:spPr>
        <p:txBody>
          <a:bodyPr lIns="0" tIns="0" rIns="0" bIns="0" rtlCol="0" anchor="t">
            <a:spAutoFit/>
          </a:bodyPr>
          <a:lstStyle/>
          <a:p>
            <a:pPr marL="561336" lvl="1" indent="-280668" algn="l">
              <a:lnSpc>
                <a:spcPts val="3639"/>
              </a:lnSpc>
              <a:buFont typeface="Arial"/>
              <a:buChar char="•"/>
            </a:pPr>
            <a:r>
              <a:rPr lang="en-US" sz="2599">
                <a:solidFill>
                  <a:srgbClr val="2B1209"/>
                </a:solidFill>
                <a:latin typeface="Arial"/>
                <a:ea typeface="Arial"/>
                <a:cs typeface="Arial"/>
                <a:sym typeface="Arial"/>
              </a:rPr>
              <a:t>Founded in 2013 as Grofers, rebranded to Blinkit in 2021 and acquired by Zomato in 2022.</a:t>
            </a:r>
          </a:p>
          <a:p>
            <a:pPr marL="561336" lvl="1" indent="-280668" algn="l">
              <a:lnSpc>
                <a:spcPts val="3639"/>
              </a:lnSpc>
              <a:buFont typeface="Arial"/>
              <a:buChar char="•"/>
            </a:pPr>
            <a:r>
              <a:rPr lang="en-US" sz="2599">
                <a:solidFill>
                  <a:srgbClr val="2B1209"/>
                </a:solidFill>
                <a:latin typeface="Arial"/>
                <a:ea typeface="Arial"/>
                <a:cs typeface="Arial"/>
                <a:sym typeface="Arial"/>
              </a:rPr>
              <a:t>Delivers groceries and essentials within 10–15 minutes using a hyperlocal dark store model.</a:t>
            </a:r>
          </a:p>
          <a:p>
            <a:pPr marL="561336" lvl="1" indent="-280668" algn="l">
              <a:lnSpc>
                <a:spcPts val="3639"/>
              </a:lnSpc>
              <a:buFont typeface="Arial"/>
              <a:buChar char="•"/>
            </a:pPr>
            <a:r>
              <a:rPr lang="en-US" sz="2599">
                <a:solidFill>
                  <a:srgbClr val="2B1209"/>
                </a:solidFill>
                <a:latin typeface="Arial"/>
                <a:ea typeface="Arial"/>
                <a:cs typeface="Arial"/>
                <a:sym typeface="Arial"/>
              </a:rPr>
              <a:t>Operates 400+ dark stores across 25+ Indian cities, making it a leader in ultra-fast delivery.</a:t>
            </a:r>
          </a:p>
          <a:p>
            <a:pPr marL="561336" lvl="1" indent="-280668" algn="l">
              <a:lnSpc>
                <a:spcPts val="3639"/>
              </a:lnSpc>
              <a:buFont typeface="Arial"/>
              <a:buChar char="•"/>
            </a:pPr>
            <a:r>
              <a:rPr lang="en-US" sz="2599">
                <a:solidFill>
                  <a:srgbClr val="2B1209"/>
                </a:solidFill>
                <a:latin typeface="Arial"/>
                <a:ea typeface="Arial"/>
                <a:cs typeface="Arial"/>
                <a:sym typeface="Arial"/>
              </a:rPr>
              <a:t>Offers a wide range of categories including dairy, snacks, personal care, and groceries.</a:t>
            </a:r>
          </a:p>
          <a:p>
            <a:pPr marL="561336" lvl="1" indent="-280668" algn="l">
              <a:lnSpc>
                <a:spcPts val="3639"/>
              </a:lnSpc>
              <a:buFont typeface="Arial"/>
              <a:buChar char="•"/>
            </a:pPr>
            <a:r>
              <a:rPr lang="en-US" sz="2599">
                <a:solidFill>
                  <a:srgbClr val="2B1209"/>
                </a:solidFill>
                <a:latin typeface="Arial"/>
                <a:ea typeface="Arial"/>
                <a:cs typeface="Arial"/>
                <a:sym typeface="Arial"/>
              </a:rPr>
              <a:t>Known for serving “need-it-now” moments, Blinkit sets new standards in quick commerce.</a:t>
            </a:r>
          </a:p>
        </p:txBody>
      </p:sp>
      <p:sp>
        <p:nvSpPr>
          <p:cNvPr id="15" name="Freeform 15"/>
          <p:cNvSpPr/>
          <p:nvPr/>
        </p:nvSpPr>
        <p:spPr>
          <a:xfrm>
            <a:off x="16746093" y="105508"/>
            <a:ext cx="1490238" cy="637077"/>
          </a:xfrm>
          <a:custGeom>
            <a:avLst/>
            <a:gdLst/>
            <a:ahLst/>
            <a:cxnLst/>
            <a:rect l="l" t="t" r="r" b="b"/>
            <a:pathLst>
              <a:path w="1490238" h="637077">
                <a:moveTo>
                  <a:pt x="0" y="0"/>
                </a:moveTo>
                <a:lnTo>
                  <a:pt x="1490238" y="0"/>
                </a:lnTo>
                <a:lnTo>
                  <a:pt x="1490238" y="637076"/>
                </a:lnTo>
                <a:lnTo>
                  <a:pt x="0" y="637076"/>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3244" y="3453408"/>
            <a:ext cx="13635648" cy="6963693"/>
            <a:chOff x="0" y="0"/>
            <a:chExt cx="3591282" cy="1834059"/>
          </a:xfrm>
        </p:grpSpPr>
        <p:sp>
          <p:nvSpPr>
            <p:cNvPr id="3" name="Freeform 3"/>
            <p:cNvSpPr/>
            <p:nvPr/>
          </p:nvSpPr>
          <p:spPr>
            <a:xfrm>
              <a:off x="0" y="0"/>
              <a:ext cx="3591282" cy="1834059"/>
            </a:xfrm>
            <a:custGeom>
              <a:avLst/>
              <a:gdLst/>
              <a:ahLst/>
              <a:cxnLst/>
              <a:rect l="l" t="t" r="r" b="b"/>
              <a:pathLst>
                <a:path w="3591282" h="1834059">
                  <a:moveTo>
                    <a:pt x="28956" y="0"/>
                  </a:moveTo>
                  <a:lnTo>
                    <a:pt x="3562326" y="0"/>
                  </a:lnTo>
                  <a:cubicBezTo>
                    <a:pt x="3570005" y="0"/>
                    <a:pt x="3577370" y="3051"/>
                    <a:pt x="3582801" y="8481"/>
                  </a:cubicBezTo>
                  <a:cubicBezTo>
                    <a:pt x="3588231" y="13911"/>
                    <a:pt x="3591282" y="21277"/>
                    <a:pt x="3591282" y="28956"/>
                  </a:cubicBezTo>
                  <a:lnTo>
                    <a:pt x="3591282" y="1805103"/>
                  </a:lnTo>
                  <a:cubicBezTo>
                    <a:pt x="3591282" y="1812783"/>
                    <a:pt x="3588231" y="1820148"/>
                    <a:pt x="3582801" y="1825578"/>
                  </a:cubicBezTo>
                  <a:cubicBezTo>
                    <a:pt x="3577370" y="1831008"/>
                    <a:pt x="3570005" y="1834059"/>
                    <a:pt x="3562326" y="1834059"/>
                  </a:cubicBezTo>
                  <a:lnTo>
                    <a:pt x="28956" y="1834059"/>
                  </a:lnTo>
                  <a:cubicBezTo>
                    <a:pt x="12964" y="1834059"/>
                    <a:pt x="0" y="1821095"/>
                    <a:pt x="0" y="1805103"/>
                  </a:cubicBezTo>
                  <a:lnTo>
                    <a:pt x="0" y="28956"/>
                  </a:lnTo>
                  <a:cubicBezTo>
                    <a:pt x="0" y="21277"/>
                    <a:pt x="3051" y="13911"/>
                    <a:pt x="8481" y="8481"/>
                  </a:cubicBezTo>
                  <a:cubicBezTo>
                    <a:pt x="13911" y="3051"/>
                    <a:pt x="21277" y="0"/>
                    <a:pt x="28956" y="0"/>
                  </a:cubicBezTo>
                  <a:close/>
                </a:path>
              </a:pathLst>
            </a:custGeom>
            <a:solidFill>
              <a:srgbClr val="FED511"/>
            </a:solidFill>
          </p:spPr>
          <p:txBody>
            <a:bodyPr/>
            <a:lstStyle/>
            <a:p>
              <a:endParaRPr lang="en-US"/>
            </a:p>
          </p:txBody>
        </p:sp>
        <p:sp>
          <p:nvSpPr>
            <p:cNvPr id="4" name="TextBox 4"/>
            <p:cNvSpPr txBox="1"/>
            <p:nvPr/>
          </p:nvSpPr>
          <p:spPr>
            <a:xfrm>
              <a:off x="0" y="-76200"/>
              <a:ext cx="3591282" cy="1910259"/>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9840637" y="1348998"/>
            <a:ext cx="7754268" cy="7744575"/>
          </a:xfrm>
          <a:custGeom>
            <a:avLst/>
            <a:gdLst/>
            <a:ahLst/>
            <a:cxnLst/>
            <a:rect l="l" t="t" r="r" b="b"/>
            <a:pathLst>
              <a:path w="7754268" h="7744575">
                <a:moveTo>
                  <a:pt x="0" y="0"/>
                </a:moveTo>
                <a:lnTo>
                  <a:pt x="7754268" y="0"/>
                </a:lnTo>
                <a:lnTo>
                  <a:pt x="7754268" y="7744575"/>
                </a:lnTo>
                <a:lnTo>
                  <a:pt x="0" y="7744575"/>
                </a:lnTo>
                <a:lnTo>
                  <a:pt x="0" y="0"/>
                </a:lnTo>
                <a:close/>
              </a:path>
            </a:pathLst>
          </a:custGeom>
          <a:blipFill>
            <a:blip r:embed="rId2"/>
            <a:stretch>
              <a:fillRect/>
            </a:stretch>
          </a:blipFill>
        </p:spPr>
        <p:txBody>
          <a:bodyPr/>
          <a:lstStyle/>
          <a:p>
            <a:endParaRPr lang="en-US"/>
          </a:p>
        </p:txBody>
      </p:sp>
      <p:grpSp>
        <p:nvGrpSpPr>
          <p:cNvPr id="6" name="Group 6"/>
          <p:cNvGrpSpPr/>
          <p:nvPr/>
        </p:nvGrpSpPr>
        <p:grpSpPr>
          <a:xfrm>
            <a:off x="10289559" y="1649840"/>
            <a:ext cx="6969741" cy="696974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93758" r="-6241"/>
              </a:stretch>
            </a:blipFill>
          </p:spPr>
          <p:txBody>
            <a:bodyPr/>
            <a:lstStyle/>
            <a:p>
              <a:endParaRPr lang="en-US"/>
            </a:p>
          </p:txBody>
        </p:sp>
      </p:grpSp>
      <p:grpSp>
        <p:nvGrpSpPr>
          <p:cNvPr id="8" name="Group 8"/>
          <p:cNvGrpSpPr/>
          <p:nvPr/>
        </p:nvGrpSpPr>
        <p:grpSpPr>
          <a:xfrm>
            <a:off x="14005146" y="-1086729"/>
            <a:ext cx="5811850" cy="1965251"/>
            <a:chOff x="0" y="0"/>
            <a:chExt cx="1530693" cy="517597"/>
          </a:xfrm>
        </p:grpSpPr>
        <p:sp>
          <p:nvSpPr>
            <p:cNvPr id="9" name="Freeform 9"/>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10" name="TextBox 10"/>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grpSp>
        <p:nvGrpSpPr>
          <p:cNvPr id="11" name="Group 11"/>
          <p:cNvGrpSpPr/>
          <p:nvPr/>
        </p:nvGrpSpPr>
        <p:grpSpPr>
          <a:xfrm>
            <a:off x="15406981" y="9093573"/>
            <a:ext cx="1966027" cy="696022"/>
            <a:chOff x="0" y="0"/>
            <a:chExt cx="517801" cy="183314"/>
          </a:xfrm>
        </p:grpSpPr>
        <p:sp>
          <p:nvSpPr>
            <p:cNvPr id="12" name="Freeform 12"/>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3" name="TextBox 13"/>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4" name="AutoShape 14"/>
          <p:cNvSpPr/>
          <p:nvPr/>
        </p:nvSpPr>
        <p:spPr>
          <a:xfrm flipV="1">
            <a:off x="15658677" y="9460634"/>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5" name="TextBox 15"/>
          <p:cNvSpPr txBox="1"/>
          <p:nvPr/>
        </p:nvSpPr>
        <p:spPr>
          <a:xfrm>
            <a:off x="633376" y="3968750"/>
            <a:ext cx="9656183" cy="5289550"/>
          </a:xfrm>
          <a:prstGeom prst="rect">
            <a:avLst/>
          </a:prstGeom>
        </p:spPr>
        <p:txBody>
          <a:bodyPr lIns="0" tIns="0" rIns="0" bIns="0" rtlCol="0" anchor="t">
            <a:spAutoFit/>
          </a:bodyPr>
          <a:lstStyle/>
          <a:p>
            <a:pPr marL="539746" lvl="1" indent="-269873" algn="just">
              <a:lnSpc>
                <a:spcPts val="3499"/>
              </a:lnSpc>
              <a:buFont typeface="Arial"/>
              <a:buChar char="•"/>
            </a:pPr>
            <a:r>
              <a:rPr lang="en-US" sz="2499" b="1">
                <a:solidFill>
                  <a:srgbClr val="2B1209"/>
                </a:solidFill>
                <a:latin typeface="Arial Bold"/>
                <a:ea typeface="Arial Bold"/>
                <a:cs typeface="Arial Bold"/>
                <a:sym typeface="Arial Bold"/>
              </a:rPr>
              <a:t>Source: </a:t>
            </a:r>
            <a:r>
              <a:rPr lang="en-US" sz="2499">
                <a:solidFill>
                  <a:srgbClr val="2B1209"/>
                </a:solidFill>
                <a:latin typeface="Arial"/>
                <a:ea typeface="Arial"/>
                <a:cs typeface="Arial"/>
                <a:sym typeface="Arial"/>
              </a:rPr>
              <a:t>Blinkit Sales Dataset (Kaggle)</a:t>
            </a:r>
          </a:p>
          <a:p>
            <a:pPr marL="539746" lvl="1" indent="-269873" algn="just">
              <a:lnSpc>
                <a:spcPts val="3499"/>
              </a:lnSpc>
              <a:buFont typeface="Arial"/>
              <a:buChar char="•"/>
            </a:pPr>
            <a:r>
              <a:rPr lang="en-US" sz="2499" b="1">
                <a:solidFill>
                  <a:srgbClr val="2B1209"/>
                </a:solidFill>
                <a:latin typeface="Arial Bold"/>
                <a:ea typeface="Arial Bold"/>
                <a:cs typeface="Arial Bold"/>
                <a:sym typeface="Arial Bold"/>
              </a:rPr>
              <a:t>Time Period Covered: </a:t>
            </a:r>
            <a:r>
              <a:rPr lang="en-US" sz="2499">
                <a:solidFill>
                  <a:srgbClr val="2B1209"/>
                </a:solidFill>
                <a:latin typeface="Arial"/>
                <a:ea typeface="Arial"/>
                <a:cs typeface="Arial"/>
                <a:sym typeface="Arial"/>
              </a:rPr>
              <a:t>January 2023 – December 2024</a:t>
            </a:r>
          </a:p>
          <a:p>
            <a:pPr marL="539746" lvl="1" indent="-269873" algn="l">
              <a:lnSpc>
                <a:spcPts val="3499"/>
              </a:lnSpc>
              <a:buFont typeface="Arial"/>
              <a:buChar char="•"/>
            </a:pPr>
            <a:r>
              <a:rPr lang="en-US" sz="2499" b="1">
                <a:solidFill>
                  <a:srgbClr val="2B1209"/>
                </a:solidFill>
                <a:latin typeface="Arial Bold"/>
                <a:ea typeface="Arial Bold"/>
                <a:cs typeface="Arial Bold"/>
                <a:sym typeface="Arial Bold"/>
              </a:rPr>
              <a:t>Scope: </a:t>
            </a:r>
            <a:r>
              <a:rPr lang="en-US" sz="2499">
                <a:solidFill>
                  <a:srgbClr val="2B1209"/>
                </a:solidFill>
                <a:latin typeface="Arial"/>
                <a:ea typeface="Arial"/>
                <a:cs typeface="Arial"/>
                <a:sym typeface="Arial"/>
              </a:rPr>
              <a:t>Urban and semi-urban regions across India (metro and non-metro)</a:t>
            </a:r>
          </a:p>
          <a:p>
            <a:pPr marL="539746" lvl="1" indent="-269873" algn="l">
              <a:lnSpc>
                <a:spcPts val="3499"/>
              </a:lnSpc>
              <a:buFont typeface="Arial"/>
              <a:buChar char="•"/>
            </a:pPr>
            <a:r>
              <a:rPr lang="en-US" sz="2499">
                <a:solidFill>
                  <a:srgbClr val="2B1209"/>
                </a:solidFill>
                <a:latin typeface="Arial"/>
                <a:ea typeface="Arial"/>
                <a:cs typeface="Arial"/>
                <a:sym typeface="Arial"/>
              </a:rPr>
              <a:t>The datasets used span multiple business functions such as customer behavior, order history, delivery efficiency, inventory movement, marketing performance, and product metadata.</a:t>
            </a:r>
          </a:p>
          <a:p>
            <a:pPr marL="539746" lvl="1" indent="-269873" algn="l">
              <a:lnSpc>
                <a:spcPts val="3499"/>
              </a:lnSpc>
              <a:buFont typeface="Arial"/>
              <a:buChar char="•"/>
            </a:pPr>
            <a:r>
              <a:rPr lang="en-US" sz="2499">
                <a:solidFill>
                  <a:srgbClr val="2B1209"/>
                </a:solidFill>
                <a:latin typeface="Arial"/>
                <a:ea typeface="Arial"/>
                <a:cs typeface="Arial"/>
                <a:sym typeface="Arial"/>
              </a:rPr>
              <a:t>Enabled behavioral and operational analysis of Blinkit’s conversion, delivery speed, customer retention, and campaign impact</a:t>
            </a:r>
          </a:p>
          <a:p>
            <a:pPr marL="539746" lvl="1" indent="-269873" algn="l">
              <a:lnSpc>
                <a:spcPts val="3499"/>
              </a:lnSpc>
              <a:buFont typeface="Arial"/>
              <a:buChar char="•"/>
            </a:pPr>
            <a:r>
              <a:rPr lang="en-US" sz="2499">
                <a:solidFill>
                  <a:srgbClr val="2B1209"/>
                </a:solidFill>
                <a:latin typeface="Arial"/>
                <a:ea typeface="Arial"/>
                <a:cs typeface="Arial"/>
                <a:sym typeface="Arial"/>
              </a:rPr>
              <a:t>Formed the foundation for exploring urgency marketing effectiveness, impulse buying trends, and revenue optimization</a:t>
            </a:r>
          </a:p>
        </p:txBody>
      </p:sp>
      <p:sp>
        <p:nvSpPr>
          <p:cNvPr id="16" name="TextBox 16"/>
          <p:cNvSpPr txBox="1"/>
          <p:nvPr/>
        </p:nvSpPr>
        <p:spPr>
          <a:xfrm>
            <a:off x="1028700" y="1028700"/>
            <a:ext cx="8115300" cy="1212826"/>
          </a:xfrm>
          <a:prstGeom prst="rect">
            <a:avLst/>
          </a:prstGeom>
        </p:spPr>
        <p:txBody>
          <a:bodyPr lIns="0" tIns="0" rIns="0" bIns="0" rtlCol="0" anchor="t">
            <a:spAutoFit/>
          </a:bodyPr>
          <a:lstStyle/>
          <a:p>
            <a:pPr marL="0" lvl="0" indent="0" algn="l">
              <a:lnSpc>
                <a:spcPts val="7999"/>
              </a:lnSpc>
            </a:pPr>
            <a:r>
              <a:rPr lang="en-US" sz="7999" b="1" spc="-575">
                <a:solidFill>
                  <a:srgbClr val="8DA745"/>
                </a:solidFill>
                <a:latin typeface="Arial Bold"/>
                <a:ea typeface="Arial Bold"/>
                <a:cs typeface="Arial Bold"/>
                <a:sym typeface="Arial Bold"/>
              </a:rPr>
              <a:t>About the</a:t>
            </a:r>
          </a:p>
        </p:txBody>
      </p:sp>
      <p:sp>
        <p:nvSpPr>
          <p:cNvPr id="17" name="TextBox 17"/>
          <p:cNvSpPr txBox="1"/>
          <p:nvPr/>
        </p:nvSpPr>
        <p:spPr>
          <a:xfrm>
            <a:off x="1028700" y="2195423"/>
            <a:ext cx="5008976" cy="1125088"/>
          </a:xfrm>
          <a:prstGeom prst="rect">
            <a:avLst/>
          </a:prstGeom>
        </p:spPr>
        <p:txBody>
          <a:bodyPr lIns="0" tIns="0" rIns="0" bIns="0" rtlCol="0" anchor="t">
            <a:spAutoFit/>
          </a:bodyPr>
          <a:lstStyle/>
          <a:p>
            <a:pPr marL="0" lvl="0" indent="0" algn="l">
              <a:lnSpc>
                <a:spcPts val="7039"/>
              </a:lnSpc>
            </a:pPr>
            <a:r>
              <a:rPr lang="en-US" sz="7999" b="1" spc="-575">
                <a:solidFill>
                  <a:srgbClr val="FED511"/>
                </a:solidFill>
                <a:latin typeface="Arial Bold"/>
                <a:ea typeface="Arial Bold"/>
                <a:cs typeface="Arial Bold"/>
                <a:sym typeface="Arial Bold"/>
              </a:rPr>
              <a:t>Dataset</a:t>
            </a:r>
          </a:p>
        </p:txBody>
      </p:sp>
      <p:sp>
        <p:nvSpPr>
          <p:cNvPr id="18" name="Freeform 18"/>
          <p:cNvSpPr/>
          <p:nvPr/>
        </p:nvSpPr>
        <p:spPr>
          <a:xfrm>
            <a:off x="141054" y="241446"/>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5143500"/>
            <a:ext cx="16230600" cy="4007249"/>
            <a:chOff x="0" y="0"/>
            <a:chExt cx="4274726" cy="1055407"/>
          </a:xfrm>
        </p:grpSpPr>
        <p:sp>
          <p:nvSpPr>
            <p:cNvPr id="3" name="Freeform 3"/>
            <p:cNvSpPr/>
            <p:nvPr/>
          </p:nvSpPr>
          <p:spPr>
            <a:xfrm>
              <a:off x="0" y="0"/>
              <a:ext cx="4274726" cy="1055407"/>
            </a:xfrm>
            <a:custGeom>
              <a:avLst/>
              <a:gdLst/>
              <a:ahLst/>
              <a:cxnLst/>
              <a:rect l="l" t="t" r="r" b="b"/>
              <a:pathLst>
                <a:path w="4274726" h="1055407">
                  <a:moveTo>
                    <a:pt x="24327" y="0"/>
                  </a:moveTo>
                  <a:lnTo>
                    <a:pt x="4250399" y="0"/>
                  </a:lnTo>
                  <a:cubicBezTo>
                    <a:pt x="4263834" y="0"/>
                    <a:pt x="4274726" y="10891"/>
                    <a:pt x="4274726" y="24327"/>
                  </a:cubicBezTo>
                  <a:lnTo>
                    <a:pt x="4274726" y="1031080"/>
                  </a:lnTo>
                  <a:cubicBezTo>
                    <a:pt x="4274726" y="1044516"/>
                    <a:pt x="4263834" y="1055407"/>
                    <a:pt x="4250399" y="1055407"/>
                  </a:cubicBezTo>
                  <a:lnTo>
                    <a:pt x="24327" y="1055407"/>
                  </a:lnTo>
                  <a:cubicBezTo>
                    <a:pt x="10891" y="1055407"/>
                    <a:pt x="0" y="1044516"/>
                    <a:pt x="0" y="1031080"/>
                  </a:cubicBezTo>
                  <a:lnTo>
                    <a:pt x="0" y="24327"/>
                  </a:lnTo>
                  <a:cubicBezTo>
                    <a:pt x="0" y="10891"/>
                    <a:pt x="10891" y="0"/>
                    <a:pt x="24327" y="0"/>
                  </a:cubicBezTo>
                  <a:close/>
                </a:path>
              </a:pathLst>
            </a:custGeom>
            <a:solidFill>
              <a:srgbClr val="FED511"/>
            </a:solidFill>
          </p:spPr>
          <p:txBody>
            <a:bodyPr/>
            <a:lstStyle/>
            <a:p>
              <a:endParaRPr lang="en-US"/>
            </a:p>
          </p:txBody>
        </p:sp>
        <p:sp>
          <p:nvSpPr>
            <p:cNvPr id="4" name="TextBox 4"/>
            <p:cNvSpPr txBox="1"/>
            <p:nvPr/>
          </p:nvSpPr>
          <p:spPr>
            <a:xfrm>
              <a:off x="0" y="19050"/>
              <a:ext cx="4274726" cy="1036357"/>
            </a:xfrm>
            <a:prstGeom prst="rect">
              <a:avLst/>
            </a:prstGeom>
          </p:spPr>
          <p:txBody>
            <a:bodyPr lIns="50800" tIns="50800" rIns="50800" bIns="50800" rtlCol="0" anchor="ctr"/>
            <a:lstStyle/>
            <a:p>
              <a:pPr algn="ctr">
                <a:lnSpc>
                  <a:spcPts val="1759"/>
                </a:lnSpc>
              </a:pPr>
              <a:endParaRPr/>
            </a:p>
          </p:txBody>
        </p:sp>
      </p:grpSp>
      <p:grpSp>
        <p:nvGrpSpPr>
          <p:cNvPr id="5" name="Group 5"/>
          <p:cNvGrpSpPr/>
          <p:nvPr/>
        </p:nvGrpSpPr>
        <p:grpSpPr>
          <a:xfrm>
            <a:off x="-512554" y="-4856716"/>
            <a:ext cx="5172779" cy="5559490"/>
            <a:chOff x="0" y="0"/>
            <a:chExt cx="1362378" cy="1464228"/>
          </a:xfrm>
        </p:grpSpPr>
        <p:sp>
          <p:nvSpPr>
            <p:cNvPr id="6" name="Freeform 6"/>
            <p:cNvSpPr/>
            <p:nvPr/>
          </p:nvSpPr>
          <p:spPr>
            <a:xfrm>
              <a:off x="0" y="0"/>
              <a:ext cx="1362378" cy="1464228"/>
            </a:xfrm>
            <a:custGeom>
              <a:avLst/>
              <a:gdLst/>
              <a:ahLst/>
              <a:cxnLst/>
              <a:rect l="l" t="t" r="r" b="b"/>
              <a:pathLst>
                <a:path w="1362378" h="1464228">
                  <a:moveTo>
                    <a:pt x="76330" y="0"/>
                  </a:moveTo>
                  <a:lnTo>
                    <a:pt x="1286048" y="0"/>
                  </a:lnTo>
                  <a:cubicBezTo>
                    <a:pt x="1306292" y="0"/>
                    <a:pt x="1325707" y="8042"/>
                    <a:pt x="1340022" y="22357"/>
                  </a:cubicBezTo>
                  <a:cubicBezTo>
                    <a:pt x="1354336" y="36671"/>
                    <a:pt x="1362378" y="56086"/>
                    <a:pt x="1362378" y="76330"/>
                  </a:cubicBezTo>
                  <a:lnTo>
                    <a:pt x="1362378" y="1387898"/>
                  </a:lnTo>
                  <a:cubicBezTo>
                    <a:pt x="1362378" y="1408142"/>
                    <a:pt x="1354336" y="1427557"/>
                    <a:pt x="1340022" y="1441871"/>
                  </a:cubicBezTo>
                  <a:cubicBezTo>
                    <a:pt x="1325707" y="1456186"/>
                    <a:pt x="1306292" y="1464228"/>
                    <a:pt x="1286048" y="1464228"/>
                  </a:cubicBezTo>
                  <a:lnTo>
                    <a:pt x="76330" y="1464228"/>
                  </a:lnTo>
                  <a:cubicBezTo>
                    <a:pt x="34174" y="1464228"/>
                    <a:pt x="0" y="1430054"/>
                    <a:pt x="0" y="1387898"/>
                  </a:cubicBezTo>
                  <a:lnTo>
                    <a:pt x="0" y="76330"/>
                  </a:lnTo>
                  <a:cubicBezTo>
                    <a:pt x="0" y="34174"/>
                    <a:pt x="34174" y="0"/>
                    <a:pt x="76330" y="0"/>
                  </a:cubicBezTo>
                  <a:close/>
                </a:path>
              </a:pathLst>
            </a:custGeom>
            <a:solidFill>
              <a:srgbClr val="8DA745"/>
            </a:solidFill>
          </p:spPr>
          <p:txBody>
            <a:bodyPr/>
            <a:lstStyle/>
            <a:p>
              <a:endParaRPr lang="en-US"/>
            </a:p>
          </p:txBody>
        </p:sp>
        <p:sp>
          <p:nvSpPr>
            <p:cNvPr id="7" name="TextBox 7"/>
            <p:cNvSpPr txBox="1"/>
            <p:nvPr/>
          </p:nvSpPr>
          <p:spPr>
            <a:xfrm>
              <a:off x="0" y="-76200"/>
              <a:ext cx="1362378" cy="1540428"/>
            </a:xfrm>
            <a:prstGeom prst="rect">
              <a:avLst/>
            </a:prstGeom>
          </p:spPr>
          <p:txBody>
            <a:bodyPr lIns="50800" tIns="50800" rIns="50800" bIns="50800" rtlCol="0" anchor="ctr"/>
            <a:lstStyle/>
            <a:p>
              <a:pPr algn="ctr">
                <a:lnSpc>
                  <a:spcPts val="2520"/>
                </a:lnSpc>
              </a:pPr>
              <a:endParaRPr/>
            </a:p>
          </p:txBody>
        </p:sp>
      </p:grpSp>
      <p:grpSp>
        <p:nvGrpSpPr>
          <p:cNvPr id="8" name="Group 8"/>
          <p:cNvGrpSpPr/>
          <p:nvPr/>
        </p:nvGrpSpPr>
        <p:grpSpPr>
          <a:xfrm>
            <a:off x="15293273" y="457172"/>
            <a:ext cx="1966027" cy="696022"/>
            <a:chOff x="0" y="0"/>
            <a:chExt cx="517801" cy="183314"/>
          </a:xfrm>
        </p:grpSpPr>
        <p:sp>
          <p:nvSpPr>
            <p:cNvPr id="9" name="Freeform 9"/>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0" name="TextBox 10"/>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1" name="AutoShape 11"/>
          <p:cNvSpPr/>
          <p:nvPr/>
        </p:nvSpPr>
        <p:spPr>
          <a:xfrm flipV="1">
            <a:off x="15544969" y="824233"/>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2" name="Freeform 12"/>
          <p:cNvSpPr/>
          <p:nvPr/>
        </p:nvSpPr>
        <p:spPr>
          <a:xfrm>
            <a:off x="573018" y="2410476"/>
            <a:ext cx="8174413" cy="5466048"/>
          </a:xfrm>
          <a:custGeom>
            <a:avLst/>
            <a:gdLst/>
            <a:ahLst/>
            <a:cxnLst/>
            <a:rect l="l" t="t" r="r" b="b"/>
            <a:pathLst>
              <a:path w="8174413" h="5466048">
                <a:moveTo>
                  <a:pt x="0" y="0"/>
                </a:moveTo>
                <a:lnTo>
                  <a:pt x="8174413" y="0"/>
                </a:lnTo>
                <a:lnTo>
                  <a:pt x="8174413" y="5466048"/>
                </a:lnTo>
                <a:lnTo>
                  <a:pt x="0" y="5466048"/>
                </a:lnTo>
                <a:lnTo>
                  <a:pt x="0" y="0"/>
                </a:lnTo>
                <a:close/>
              </a:path>
            </a:pathLst>
          </a:custGeom>
          <a:blipFill>
            <a:blip r:embed="rId2"/>
            <a:stretch>
              <a:fillRect l="-182" r="-182"/>
            </a:stretch>
          </a:blipFill>
        </p:spPr>
        <p:txBody>
          <a:bodyPr/>
          <a:lstStyle/>
          <a:p>
            <a:endParaRPr lang="en-US"/>
          </a:p>
        </p:txBody>
      </p:sp>
      <p:sp>
        <p:nvSpPr>
          <p:cNvPr id="13" name="TextBox 13"/>
          <p:cNvSpPr txBox="1"/>
          <p:nvPr/>
        </p:nvSpPr>
        <p:spPr>
          <a:xfrm>
            <a:off x="9143407" y="5354706"/>
            <a:ext cx="3125088" cy="436880"/>
          </a:xfrm>
          <a:prstGeom prst="rect">
            <a:avLst/>
          </a:prstGeom>
        </p:spPr>
        <p:txBody>
          <a:bodyPr lIns="0" tIns="0" rIns="0" bIns="0" rtlCol="0" anchor="t">
            <a:spAutoFit/>
          </a:bodyPr>
          <a:lstStyle/>
          <a:p>
            <a:pPr algn="just">
              <a:lnSpc>
                <a:spcPts val="3219"/>
              </a:lnSpc>
            </a:pPr>
            <a:r>
              <a:rPr lang="en-US" sz="2299" b="1">
                <a:solidFill>
                  <a:srgbClr val="2B1209"/>
                </a:solidFill>
                <a:latin typeface="Arial Bold"/>
                <a:ea typeface="Arial Bold"/>
                <a:cs typeface="Arial Bold"/>
                <a:sym typeface="Arial Bold"/>
              </a:rPr>
              <a:t>Purpose:</a:t>
            </a:r>
          </a:p>
        </p:txBody>
      </p:sp>
      <p:sp>
        <p:nvSpPr>
          <p:cNvPr id="14" name="TextBox 14"/>
          <p:cNvSpPr txBox="1"/>
          <p:nvPr/>
        </p:nvSpPr>
        <p:spPr>
          <a:xfrm>
            <a:off x="9143407" y="5848454"/>
            <a:ext cx="7864197" cy="1889760"/>
          </a:xfrm>
          <a:prstGeom prst="rect">
            <a:avLst/>
          </a:prstGeom>
        </p:spPr>
        <p:txBody>
          <a:bodyPr lIns="0" tIns="0" rIns="0" bIns="0" rtlCol="0" anchor="t">
            <a:spAutoFit/>
          </a:bodyPr>
          <a:lstStyle/>
          <a:p>
            <a:pPr algn="just">
              <a:lnSpc>
                <a:spcPts val="2939"/>
              </a:lnSpc>
            </a:pPr>
            <a:r>
              <a:rPr lang="en-US" sz="2099">
                <a:solidFill>
                  <a:srgbClr val="2B1209"/>
                </a:solidFill>
                <a:latin typeface="Arial"/>
                <a:ea typeface="Arial"/>
                <a:cs typeface="Arial"/>
                <a:sym typeface="Arial"/>
              </a:rPr>
              <a:t>This study aims to uncover insights from Blinkit’s marketing, delivery, and customer data to evaluate how urgency campaigns, delivery speed, and lead times influence conversions, impulse purchases, and customer retention—guiding strategies for growth and efficiency in quick commerce.</a:t>
            </a:r>
          </a:p>
        </p:txBody>
      </p:sp>
      <p:sp>
        <p:nvSpPr>
          <p:cNvPr id="15" name="TextBox 15"/>
          <p:cNvSpPr txBox="1"/>
          <p:nvPr/>
        </p:nvSpPr>
        <p:spPr>
          <a:xfrm>
            <a:off x="9154693" y="2851516"/>
            <a:ext cx="7852911" cy="2149109"/>
          </a:xfrm>
          <a:prstGeom prst="rect">
            <a:avLst/>
          </a:prstGeom>
        </p:spPr>
        <p:txBody>
          <a:bodyPr lIns="0" tIns="0" rIns="0" bIns="0" rtlCol="0" anchor="t">
            <a:spAutoFit/>
          </a:bodyPr>
          <a:lstStyle/>
          <a:p>
            <a:pPr algn="just">
              <a:lnSpc>
                <a:spcPts val="2820"/>
              </a:lnSpc>
            </a:pPr>
            <a:r>
              <a:rPr lang="en-US" sz="2014">
                <a:solidFill>
                  <a:srgbClr val="2B1209"/>
                </a:solidFill>
                <a:latin typeface="Arial"/>
                <a:ea typeface="Arial"/>
                <a:cs typeface="Arial"/>
                <a:sym typeface="Arial"/>
              </a:rPr>
              <a:t>The demand for instant gratification has redefined customer expectations in e-commerce. Blinkit’s 10–15 minute delivery model leads India’s quick commerce push but brings challenges in logistics, marketing, and customer retention. This project is motivated by the need to understand how urgency campaigns and delivery speed impact user behavior and business performance.</a:t>
            </a:r>
          </a:p>
        </p:txBody>
      </p:sp>
      <p:sp>
        <p:nvSpPr>
          <p:cNvPr id="16" name="TextBox 16"/>
          <p:cNvSpPr txBox="1"/>
          <p:nvPr/>
        </p:nvSpPr>
        <p:spPr>
          <a:xfrm>
            <a:off x="3227395" y="945263"/>
            <a:ext cx="5286315" cy="1322338"/>
          </a:xfrm>
          <a:prstGeom prst="rect">
            <a:avLst/>
          </a:prstGeom>
        </p:spPr>
        <p:txBody>
          <a:bodyPr lIns="0" tIns="0" rIns="0" bIns="0" rtlCol="0" anchor="t">
            <a:spAutoFit/>
          </a:bodyPr>
          <a:lstStyle/>
          <a:p>
            <a:pPr marL="0" lvl="0" indent="0" algn="l">
              <a:lnSpc>
                <a:spcPts val="8288"/>
              </a:lnSpc>
            </a:pPr>
            <a:r>
              <a:rPr lang="en-US" sz="9418" b="1" spc="-678">
                <a:solidFill>
                  <a:srgbClr val="8DA745"/>
                </a:solidFill>
                <a:latin typeface="Arial Bold"/>
                <a:ea typeface="Arial Bold"/>
                <a:cs typeface="Arial Bold"/>
                <a:sym typeface="Arial Bold"/>
              </a:rPr>
              <a:t>Motivation </a:t>
            </a:r>
          </a:p>
        </p:txBody>
      </p:sp>
      <p:sp>
        <p:nvSpPr>
          <p:cNvPr id="17" name="TextBox 17"/>
          <p:cNvSpPr txBox="1"/>
          <p:nvPr/>
        </p:nvSpPr>
        <p:spPr>
          <a:xfrm>
            <a:off x="8655400" y="945263"/>
            <a:ext cx="997400" cy="1322338"/>
          </a:xfrm>
          <a:prstGeom prst="rect">
            <a:avLst/>
          </a:prstGeom>
        </p:spPr>
        <p:txBody>
          <a:bodyPr lIns="0" tIns="0" rIns="0" bIns="0" rtlCol="0" anchor="t">
            <a:spAutoFit/>
          </a:bodyPr>
          <a:lstStyle/>
          <a:p>
            <a:pPr marL="0" lvl="0" indent="0" algn="l">
              <a:lnSpc>
                <a:spcPts val="8288"/>
              </a:lnSpc>
            </a:pPr>
            <a:r>
              <a:rPr lang="en-US" sz="9418" b="1" spc="-678">
                <a:solidFill>
                  <a:srgbClr val="FED511"/>
                </a:solidFill>
                <a:latin typeface="Arial Bold"/>
                <a:ea typeface="Arial Bold"/>
                <a:cs typeface="Arial Bold"/>
                <a:sym typeface="Arial Bold"/>
              </a:rPr>
              <a:t>&amp;</a:t>
            </a:r>
          </a:p>
        </p:txBody>
      </p:sp>
      <p:sp>
        <p:nvSpPr>
          <p:cNvPr id="18" name="TextBox 18"/>
          <p:cNvSpPr txBox="1"/>
          <p:nvPr/>
        </p:nvSpPr>
        <p:spPr>
          <a:xfrm>
            <a:off x="9795675" y="945263"/>
            <a:ext cx="5286315" cy="1322338"/>
          </a:xfrm>
          <a:prstGeom prst="rect">
            <a:avLst/>
          </a:prstGeom>
        </p:spPr>
        <p:txBody>
          <a:bodyPr lIns="0" tIns="0" rIns="0" bIns="0" rtlCol="0" anchor="t">
            <a:spAutoFit/>
          </a:bodyPr>
          <a:lstStyle/>
          <a:p>
            <a:pPr marL="0" lvl="0" indent="0" algn="l">
              <a:lnSpc>
                <a:spcPts val="8288"/>
              </a:lnSpc>
            </a:pPr>
            <a:r>
              <a:rPr lang="en-US" sz="9418" b="1" spc="-678">
                <a:solidFill>
                  <a:srgbClr val="8DA745"/>
                </a:solidFill>
                <a:latin typeface="Arial Bold"/>
                <a:ea typeface="Arial Bold"/>
                <a:cs typeface="Arial Bold"/>
                <a:sym typeface="Arial Bold"/>
              </a:rPr>
              <a:t>Purpose</a:t>
            </a:r>
          </a:p>
        </p:txBody>
      </p:sp>
      <p:sp>
        <p:nvSpPr>
          <p:cNvPr id="19" name="TextBox 19"/>
          <p:cNvSpPr txBox="1"/>
          <p:nvPr/>
        </p:nvSpPr>
        <p:spPr>
          <a:xfrm>
            <a:off x="9154693" y="2315226"/>
            <a:ext cx="3125088" cy="436880"/>
          </a:xfrm>
          <a:prstGeom prst="rect">
            <a:avLst/>
          </a:prstGeom>
        </p:spPr>
        <p:txBody>
          <a:bodyPr lIns="0" tIns="0" rIns="0" bIns="0" rtlCol="0" anchor="t">
            <a:spAutoFit/>
          </a:bodyPr>
          <a:lstStyle/>
          <a:p>
            <a:pPr algn="just">
              <a:lnSpc>
                <a:spcPts val="3219"/>
              </a:lnSpc>
            </a:pPr>
            <a:r>
              <a:rPr lang="en-US" sz="2299" b="1">
                <a:solidFill>
                  <a:srgbClr val="2B1209"/>
                </a:solidFill>
                <a:latin typeface="Arial Bold"/>
                <a:ea typeface="Arial Bold"/>
                <a:cs typeface="Arial Bold"/>
                <a:sym typeface="Arial Bold"/>
              </a:rPr>
              <a:t>Motivation:</a:t>
            </a:r>
          </a:p>
        </p:txBody>
      </p:sp>
      <p:sp>
        <p:nvSpPr>
          <p:cNvPr id="20" name="Freeform 20"/>
          <p:cNvSpPr/>
          <p:nvPr/>
        </p:nvSpPr>
        <p:spPr>
          <a:xfrm>
            <a:off x="16579963" y="9511198"/>
            <a:ext cx="1490238" cy="637077"/>
          </a:xfrm>
          <a:custGeom>
            <a:avLst/>
            <a:gdLst/>
            <a:ahLst/>
            <a:cxnLst/>
            <a:rect l="l" t="t" r="r" b="b"/>
            <a:pathLst>
              <a:path w="1490238" h="637077">
                <a:moveTo>
                  <a:pt x="0" y="0"/>
                </a:moveTo>
                <a:lnTo>
                  <a:pt x="1490238" y="0"/>
                </a:lnTo>
                <a:lnTo>
                  <a:pt x="1490238" y="637076"/>
                </a:lnTo>
                <a:lnTo>
                  <a:pt x="0" y="637076"/>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2816" y="-371970"/>
            <a:ext cx="5154729" cy="11030940"/>
            <a:chOff x="0" y="0"/>
            <a:chExt cx="1357624" cy="2905268"/>
          </a:xfrm>
        </p:grpSpPr>
        <p:sp>
          <p:nvSpPr>
            <p:cNvPr id="3" name="Freeform 3"/>
            <p:cNvSpPr/>
            <p:nvPr/>
          </p:nvSpPr>
          <p:spPr>
            <a:xfrm>
              <a:off x="0" y="0"/>
              <a:ext cx="1357624" cy="2905268"/>
            </a:xfrm>
            <a:custGeom>
              <a:avLst/>
              <a:gdLst/>
              <a:ahLst/>
              <a:cxnLst/>
              <a:rect l="l" t="t" r="r" b="b"/>
              <a:pathLst>
                <a:path w="1357624" h="2905268">
                  <a:moveTo>
                    <a:pt x="76597" y="0"/>
                  </a:moveTo>
                  <a:lnTo>
                    <a:pt x="1281027" y="0"/>
                  </a:lnTo>
                  <a:cubicBezTo>
                    <a:pt x="1323330" y="0"/>
                    <a:pt x="1357624" y="34294"/>
                    <a:pt x="1357624" y="76597"/>
                  </a:cubicBezTo>
                  <a:lnTo>
                    <a:pt x="1357624" y="2828671"/>
                  </a:lnTo>
                  <a:cubicBezTo>
                    <a:pt x="1357624" y="2848986"/>
                    <a:pt x="1349554" y="2868469"/>
                    <a:pt x="1335189" y="2882833"/>
                  </a:cubicBezTo>
                  <a:cubicBezTo>
                    <a:pt x="1320825" y="2897198"/>
                    <a:pt x="1301342" y="2905268"/>
                    <a:pt x="1281027" y="2905268"/>
                  </a:cubicBezTo>
                  <a:lnTo>
                    <a:pt x="76597" y="2905268"/>
                  </a:lnTo>
                  <a:cubicBezTo>
                    <a:pt x="34294" y="2905268"/>
                    <a:pt x="0" y="2870974"/>
                    <a:pt x="0" y="2828671"/>
                  </a:cubicBezTo>
                  <a:lnTo>
                    <a:pt x="0" y="76597"/>
                  </a:lnTo>
                  <a:cubicBezTo>
                    <a:pt x="0" y="34294"/>
                    <a:pt x="34294" y="0"/>
                    <a:pt x="76597" y="0"/>
                  </a:cubicBezTo>
                  <a:close/>
                </a:path>
              </a:pathLst>
            </a:custGeom>
            <a:solidFill>
              <a:srgbClr val="FED511"/>
            </a:solidFill>
          </p:spPr>
          <p:txBody>
            <a:bodyPr/>
            <a:lstStyle/>
            <a:p>
              <a:endParaRPr lang="en-US"/>
            </a:p>
          </p:txBody>
        </p:sp>
        <p:sp>
          <p:nvSpPr>
            <p:cNvPr id="4" name="TextBox 4"/>
            <p:cNvSpPr txBox="1"/>
            <p:nvPr/>
          </p:nvSpPr>
          <p:spPr>
            <a:xfrm>
              <a:off x="0" y="19050"/>
              <a:ext cx="1357624" cy="2886218"/>
            </a:xfrm>
            <a:prstGeom prst="rect">
              <a:avLst/>
            </a:prstGeom>
          </p:spPr>
          <p:txBody>
            <a:bodyPr lIns="50800" tIns="50800" rIns="50800" bIns="50800" rtlCol="0" anchor="ctr"/>
            <a:lstStyle/>
            <a:p>
              <a:pPr algn="ctr">
                <a:lnSpc>
                  <a:spcPts val="1759"/>
                </a:lnSpc>
              </a:pPr>
              <a:endParaRPr/>
            </a:p>
          </p:txBody>
        </p:sp>
      </p:grpSp>
      <p:grpSp>
        <p:nvGrpSpPr>
          <p:cNvPr id="5" name="Group 5"/>
          <p:cNvGrpSpPr/>
          <p:nvPr/>
        </p:nvGrpSpPr>
        <p:grpSpPr>
          <a:xfrm>
            <a:off x="16221496" y="9519480"/>
            <a:ext cx="1726176" cy="672220"/>
            <a:chOff x="0" y="0"/>
            <a:chExt cx="517801" cy="201646"/>
          </a:xfrm>
        </p:grpSpPr>
        <p:sp>
          <p:nvSpPr>
            <p:cNvPr id="6" name="Freeform 6"/>
            <p:cNvSpPr/>
            <p:nvPr/>
          </p:nvSpPr>
          <p:spPr>
            <a:xfrm>
              <a:off x="0" y="0"/>
              <a:ext cx="517801" cy="201646"/>
            </a:xfrm>
            <a:custGeom>
              <a:avLst/>
              <a:gdLst/>
              <a:ahLst/>
              <a:cxnLst/>
              <a:rect l="l" t="t" r="r" b="b"/>
              <a:pathLst>
                <a:path w="517801" h="201646">
                  <a:moveTo>
                    <a:pt x="100823" y="0"/>
                  </a:moveTo>
                  <a:lnTo>
                    <a:pt x="416978" y="0"/>
                  </a:lnTo>
                  <a:cubicBezTo>
                    <a:pt x="443718" y="0"/>
                    <a:pt x="469363" y="10622"/>
                    <a:pt x="488271" y="29530"/>
                  </a:cubicBezTo>
                  <a:cubicBezTo>
                    <a:pt x="507179" y="48438"/>
                    <a:pt x="517801" y="74083"/>
                    <a:pt x="517801" y="100823"/>
                  </a:cubicBezTo>
                  <a:lnTo>
                    <a:pt x="517801" y="100823"/>
                  </a:lnTo>
                  <a:cubicBezTo>
                    <a:pt x="517801" y="127563"/>
                    <a:pt x="507179" y="153208"/>
                    <a:pt x="488271" y="172116"/>
                  </a:cubicBezTo>
                  <a:cubicBezTo>
                    <a:pt x="469363" y="191024"/>
                    <a:pt x="443718" y="201646"/>
                    <a:pt x="416978" y="201646"/>
                  </a:cubicBezTo>
                  <a:lnTo>
                    <a:pt x="100823" y="201646"/>
                  </a:lnTo>
                  <a:cubicBezTo>
                    <a:pt x="74083" y="201646"/>
                    <a:pt x="48438" y="191024"/>
                    <a:pt x="29530" y="172116"/>
                  </a:cubicBezTo>
                  <a:cubicBezTo>
                    <a:pt x="10622" y="153208"/>
                    <a:pt x="0" y="127563"/>
                    <a:pt x="0" y="100823"/>
                  </a:cubicBezTo>
                  <a:lnTo>
                    <a:pt x="0" y="100823"/>
                  </a:lnTo>
                  <a:cubicBezTo>
                    <a:pt x="0" y="74083"/>
                    <a:pt x="10622" y="48438"/>
                    <a:pt x="29530" y="29530"/>
                  </a:cubicBezTo>
                  <a:cubicBezTo>
                    <a:pt x="48438" y="10622"/>
                    <a:pt x="74083" y="0"/>
                    <a:pt x="100823" y="0"/>
                  </a:cubicBezTo>
                  <a:close/>
                </a:path>
              </a:pathLst>
            </a:custGeom>
            <a:solidFill>
              <a:srgbClr val="8DA745"/>
            </a:solidFill>
          </p:spPr>
          <p:txBody>
            <a:bodyPr/>
            <a:lstStyle/>
            <a:p>
              <a:endParaRPr lang="en-US"/>
            </a:p>
          </p:txBody>
        </p:sp>
        <p:sp>
          <p:nvSpPr>
            <p:cNvPr id="7" name="TextBox 7"/>
            <p:cNvSpPr txBox="1"/>
            <p:nvPr/>
          </p:nvSpPr>
          <p:spPr>
            <a:xfrm>
              <a:off x="0" y="-76200"/>
              <a:ext cx="517801" cy="277846"/>
            </a:xfrm>
            <a:prstGeom prst="rect">
              <a:avLst/>
            </a:prstGeom>
          </p:spPr>
          <p:txBody>
            <a:bodyPr lIns="50800" tIns="50800" rIns="50800" bIns="50800" rtlCol="0" anchor="ctr"/>
            <a:lstStyle/>
            <a:p>
              <a:pPr algn="ctr">
                <a:lnSpc>
                  <a:spcPts val="2520"/>
                </a:lnSpc>
              </a:pPr>
              <a:endParaRPr/>
            </a:p>
          </p:txBody>
        </p:sp>
      </p:grpSp>
      <p:sp>
        <p:nvSpPr>
          <p:cNvPr id="8" name="AutoShape 8"/>
          <p:cNvSpPr/>
          <p:nvPr/>
        </p:nvSpPr>
        <p:spPr>
          <a:xfrm>
            <a:off x="16442485" y="9873988"/>
            <a:ext cx="1284197" cy="0"/>
          </a:xfrm>
          <a:prstGeom prst="line">
            <a:avLst/>
          </a:prstGeom>
          <a:ln w="38100" cap="flat">
            <a:solidFill>
              <a:srgbClr val="FFFFFF"/>
            </a:solidFill>
            <a:prstDash val="solid"/>
            <a:headEnd type="none" w="sm" len="sm"/>
            <a:tailEnd type="arrow" w="med" len="sm"/>
          </a:ln>
        </p:spPr>
        <p:txBody>
          <a:bodyPr/>
          <a:lstStyle/>
          <a:p>
            <a:endParaRPr lang="en-US"/>
          </a:p>
        </p:txBody>
      </p:sp>
      <p:grpSp>
        <p:nvGrpSpPr>
          <p:cNvPr id="9" name="Group 9"/>
          <p:cNvGrpSpPr/>
          <p:nvPr/>
        </p:nvGrpSpPr>
        <p:grpSpPr>
          <a:xfrm>
            <a:off x="14005146" y="-1086729"/>
            <a:ext cx="5811850" cy="1965251"/>
            <a:chOff x="0" y="0"/>
            <a:chExt cx="1530693" cy="517597"/>
          </a:xfrm>
        </p:grpSpPr>
        <p:sp>
          <p:nvSpPr>
            <p:cNvPr id="10" name="Freeform 10"/>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11" name="TextBox 11"/>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12" name="Freeform 12"/>
          <p:cNvSpPr/>
          <p:nvPr/>
        </p:nvSpPr>
        <p:spPr>
          <a:xfrm>
            <a:off x="1028700" y="2042154"/>
            <a:ext cx="7215631" cy="6133287"/>
          </a:xfrm>
          <a:custGeom>
            <a:avLst/>
            <a:gdLst/>
            <a:ahLst/>
            <a:cxnLst/>
            <a:rect l="l" t="t" r="r" b="b"/>
            <a:pathLst>
              <a:path w="7215631" h="6133287">
                <a:moveTo>
                  <a:pt x="0" y="0"/>
                </a:moveTo>
                <a:lnTo>
                  <a:pt x="7215631" y="0"/>
                </a:lnTo>
                <a:lnTo>
                  <a:pt x="7215631" y="6133287"/>
                </a:lnTo>
                <a:lnTo>
                  <a:pt x="0" y="6133287"/>
                </a:lnTo>
                <a:lnTo>
                  <a:pt x="0" y="0"/>
                </a:lnTo>
                <a:close/>
              </a:path>
            </a:pathLst>
          </a:custGeom>
          <a:blipFill>
            <a:blip r:embed="rId2"/>
            <a:stretch>
              <a:fillRect/>
            </a:stretch>
          </a:blipFill>
        </p:spPr>
        <p:txBody>
          <a:bodyPr/>
          <a:lstStyle/>
          <a:p>
            <a:endParaRPr lang="en-US"/>
          </a:p>
        </p:txBody>
      </p:sp>
      <p:sp>
        <p:nvSpPr>
          <p:cNvPr id="13" name="TextBox 13"/>
          <p:cNvSpPr txBox="1"/>
          <p:nvPr/>
        </p:nvSpPr>
        <p:spPr>
          <a:xfrm>
            <a:off x="9144000" y="1114425"/>
            <a:ext cx="7498933" cy="1042824"/>
          </a:xfrm>
          <a:prstGeom prst="rect">
            <a:avLst/>
          </a:prstGeom>
        </p:spPr>
        <p:txBody>
          <a:bodyPr lIns="0" tIns="0" rIns="0" bIns="0" rtlCol="0" anchor="t">
            <a:spAutoFit/>
          </a:bodyPr>
          <a:lstStyle/>
          <a:p>
            <a:pPr marL="0" lvl="0" indent="0" algn="l">
              <a:lnSpc>
                <a:spcPts val="6561"/>
              </a:lnSpc>
            </a:pPr>
            <a:r>
              <a:rPr lang="en-US" sz="7456" b="1" spc="-536">
                <a:solidFill>
                  <a:srgbClr val="8DA745"/>
                </a:solidFill>
                <a:latin typeface="Arial Bold"/>
                <a:ea typeface="Arial Bold"/>
                <a:cs typeface="Arial Bold"/>
                <a:sym typeface="Arial Bold"/>
              </a:rPr>
              <a:t>What We Aim to </a:t>
            </a:r>
          </a:p>
        </p:txBody>
      </p:sp>
      <p:sp>
        <p:nvSpPr>
          <p:cNvPr id="14" name="TextBox 14"/>
          <p:cNvSpPr txBox="1"/>
          <p:nvPr/>
        </p:nvSpPr>
        <p:spPr>
          <a:xfrm>
            <a:off x="9144000" y="2127879"/>
            <a:ext cx="7498933" cy="1042824"/>
          </a:xfrm>
          <a:prstGeom prst="rect">
            <a:avLst/>
          </a:prstGeom>
        </p:spPr>
        <p:txBody>
          <a:bodyPr lIns="0" tIns="0" rIns="0" bIns="0" rtlCol="0" anchor="t">
            <a:spAutoFit/>
          </a:bodyPr>
          <a:lstStyle/>
          <a:p>
            <a:pPr marL="0" lvl="0" indent="0" algn="l">
              <a:lnSpc>
                <a:spcPts val="6561"/>
              </a:lnSpc>
            </a:pPr>
            <a:r>
              <a:rPr lang="en-US" sz="7456" b="1" spc="-536">
                <a:solidFill>
                  <a:srgbClr val="FED511"/>
                </a:solidFill>
                <a:latin typeface="Arial Bold"/>
                <a:ea typeface="Arial Bold"/>
                <a:cs typeface="Arial Bold"/>
                <a:sym typeface="Arial Bold"/>
              </a:rPr>
              <a:t>Deliver</a:t>
            </a:r>
          </a:p>
        </p:txBody>
      </p:sp>
      <p:sp>
        <p:nvSpPr>
          <p:cNvPr id="15" name="TextBox 15"/>
          <p:cNvSpPr txBox="1"/>
          <p:nvPr/>
        </p:nvSpPr>
        <p:spPr>
          <a:xfrm>
            <a:off x="9493504" y="4038748"/>
            <a:ext cx="6727991" cy="1591945"/>
          </a:xfrm>
          <a:prstGeom prst="rect">
            <a:avLst/>
          </a:prstGeom>
        </p:spPr>
        <p:txBody>
          <a:bodyPr lIns="0" tIns="0" rIns="0" bIns="0" rtlCol="0" anchor="t">
            <a:spAutoFit/>
          </a:bodyPr>
          <a:lstStyle/>
          <a:p>
            <a:pPr marL="0" lvl="0" indent="0" algn="l">
              <a:lnSpc>
                <a:spcPts val="3079"/>
              </a:lnSpc>
            </a:pPr>
            <a:r>
              <a:rPr lang="en-US" sz="2199">
                <a:solidFill>
                  <a:srgbClr val="000000"/>
                </a:solidFill>
                <a:latin typeface="Arial"/>
                <a:ea typeface="Arial"/>
                <a:cs typeface="Arial"/>
                <a:sym typeface="Arial"/>
              </a:rPr>
              <a:t>To assess how Blinkit’s marketing strategies, delivery speed, and operational efficiency influence customer behavior and business outcomes in the quick commerce space.</a:t>
            </a:r>
          </a:p>
        </p:txBody>
      </p:sp>
      <p:sp>
        <p:nvSpPr>
          <p:cNvPr id="16" name="TextBox 16"/>
          <p:cNvSpPr txBox="1"/>
          <p:nvPr/>
        </p:nvSpPr>
        <p:spPr>
          <a:xfrm>
            <a:off x="9257586" y="6278113"/>
            <a:ext cx="8690086" cy="3154045"/>
          </a:xfrm>
          <a:prstGeom prst="rect">
            <a:avLst/>
          </a:prstGeom>
        </p:spPr>
        <p:txBody>
          <a:bodyPr lIns="0" tIns="0" rIns="0" bIns="0" rtlCol="0" anchor="t">
            <a:spAutoFit/>
          </a:bodyPr>
          <a:lstStyle/>
          <a:p>
            <a:pPr marL="474978" lvl="1" indent="-237489" algn="l">
              <a:lnSpc>
                <a:spcPts val="3079"/>
              </a:lnSpc>
              <a:buAutoNum type="arabicPeriod"/>
            </a:pPr>
            <a:r>
              <a:rPr lang="en-US" sz="2199">
                <a:solidFill>
                  <a:srgbClr val="000000"/>
                </a:solidFill>
                <a:latin typeface="Arial"/>
                <a:ea typeface="Arial"/>
                <a:cs typeface="Arial"/>
                <a:sym typeface="Arial"/>
              </a:rPr>
              <a:t>Evaluate the effectiveness of urgency-based marketing campaigns (e.g., flash sales) in converting users with a history of abandoned carts.</a:t>
            </a:r>
          </a:p>
          <a:p>
            <a:pPr marL="474978" lvl="1" indent="-237489" algn="l">
              <a:lnSpc>
                <a:spcPts val="3079"/>
              </a:lnSpc>
              <a:buAutoNum type="arabicPeriod"/>
            </a:pPr>
            <a:r>
              <a:rPr lang="en-US" sz="2199">
                <a:solidFill>
                  <a:srgbClr val="000000"/>
                </a:solidFill>
                <a:latin typeface="Arial"/>
                <a:ea typeface="Arial"/>
                <a:cs typeface="Arial"/>
                <a:sym typeface="Arial"/>
              </a:rPr>
              <a:t>Analyze the impact of ultra-fast delivery on impulse buying behavior, order frequency, and average basket size over time.</a:t>
            </a:r>
          </a:p>
          <a:p>
            <a:pPr marL="474978" lvl="1" indent="-237489" algn="l">
              <a:lnSpc>
                <a:spcPts val="3079"/>
              </a:lnSpc>
              <a:buAutoNum type="arabicPeriod"/>
            </a:pPr>
            <a:r>
              <a:rPr lang="en-US" sz="2199">
                <a:solidFill>
                  <a:srgbClr val="000000"/>
                </a:solidFill>
                <a:latin typeface="Arial"/>
                <a:ea typeface="Arial"/>
                <a:cs typeface="Arial"/>
                <a:sym typeface="Arial"/>
              </a:rPr>
              <a:t>Measure how delivery lead time affects customer lifetime value (CLV), repeat purchases, and revenue per user across various geographic segments.</a:t>
            </a:r>
          </a:p>
        </p:txBody>
      </p:sp>
      <p:sp>
        <p:nvSpPr>
          <p:cNvPr id="17" name="TextBox 17"/>
          <p:cNvSpPr txBox="1"/>
          <p:nvPr/>
        </p:nvSpPr>
        <p:spPr>
          <a:xfrm>
            <a:off x="9257586" y="3504078"/>
            <a:ext cx="4035453" cy="420370"/>
          </a:xfrm>
          <a:prstGeom prst="rect">
            <a:avLst/>
          </a:prstGeom>
        </p:spPr>
        <p:txBody>
          <a:bodyPr lIns="0" tIns="0" rIns="0" bIns="0" rtlCol="0" anchor="t">
            <a:spAutoFit/>
          </a:bodyPr>
          <a:lstStyle/>
          <a:p>
            <a:pPr marL="0" lvl="0" indent="0" algn="just">
              <a:lnSpc>
                <a:spcPts val="3079"/>
              </a:lnSpc>
            </a:pPr>
            <a:r>
              <a:rPr lang="en-US" sz="2199" b="1">
                <a:solidFill>
                  <a:srgbClr val="000000"/>
                </a:solidFill>
                <a:latin typeface="Arial Bold"/>
                <a:ea typeface="Arial Bold"/>
                <a:cs typeface="Arial Bold"/>
                <a:sym typeface="Arial Bold"/>
              </a:rPr>
              <a:t>Goal: </a:t>
            </a:r>
          </a:p>
        </p:txBody>
      </p:sp>
      <p:sp>
        <p:nvSpPr>
          <p:cNvPr id="18" name="TextBox 18"/>
          <p:cNvSpPr txBox="1"/>
          <p:nvPr/>
        </p:nvSpPr>
        <p:spPr>
          <a:xfrm>
            <a:off x="9257586" y="5743372"/>
            <a:ext cx="4035453" cy="420370"/>
          </a:xfrm>
          <a:prstGeom prst="rect">
            <a:avLst/>
          </a:prstGeom>
        </p:spPr>
        <p:txBody>
          <a:bodyPr lIns="0" tIns="0" rIns="0" bIns="0" rtlCol="0" anchor="t">
            <a:spAutoFit/>
          </a:bodyPr>
          <a:lstStyle/>
          <a:p>
            <a:pPr marL="0" lvl="0" indent="0" algn="just">
              <a:lnSpc>
                <a:spcPts val="3079"/>
              </a:lnSpc>
            </a:pPr>
            <a:r>
              <a:rPr lang="en-US" sz="2199" b="1">
                <a:solidFill>
                  <a:srgbClr val="000000"/>
                </a:solidFill>
                <a:latin typeface="Arial Bold"/>
                <a:ea typeface="Arial Bold"/>
                <a:cs typeface="Arial Bold"/>
                <a:sym typeface="Arial Bold"/>
              </a:rPr>
              <a:t>Objectives:</a:t>
            </a:r>
          </a:p>
        </p:txBody>
      </p:sp>
      <p:sp>
        <p:nvSpPr>
          <p:cNvPr id="19" name="Freeform 19"/>
          <p:cNvSpPr/>
          <p:nvPr/>
        </p:nvSpPr>
        <p:spPr>
          <a:xfrm>
            <a:off x="283581" y="9432158"/>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0122031" y="3110624"/>
            <a:ext cx="7619845" cy="7564324"/>
            <a:chOff x="0" y="0"/>
            <a:chExt cx="822513" cy="816520"/>
          </a:xfrm>
        </p:grpSpPr>
        <p:sp>
          <p:nvSpPr>
            <p:cNvPr id="3" name="Freeform 3"/>
            <p:cNvSpPr/>
            <p:nvPr/>
          </p:nvSpPr>
          <p:spPr>
            <a:xfrm>
              <a:off x="0" y="0"/>
              <a:ext cx="822513" cy="816520"/>
            </a:xfrm>
            <a:custGeom>
              <a:avLst/>
              <a:gdLst/>
              <a:ahLst/>
              <a:cxnLst/>
              <a:rect l="l" t="t" r="r" b="b"/>
              <a:pathLst>
                <a:path w="822513" h="816520">
                  <a:moveTo>
                    <a:pt x="274319" y="797451"/>
                  </a:moveTo>
                  <a:cubicBezTo>
                    <a:pt x="316487" y="808965"/>
                    <a:pt x="364427" y="816520"/>
                    <a:pt x="411478" y="816520"/>
                  </a:cubicBezTo>
                  <a:cubicBezTo>
                    <a:pt x="458531" y="816520"/>
                    <a:pt x="503807" y="810043"/>
                    <a:pt x="545530" y="798530"/>
                  </a:cubicBezTo>
                  <a:cubicBezTo>
                    <a:pt x="546419" y="798170"/>
                    <a:pt x="547307" y="798170"/>
                    <a:pt x="548194" y="797811"/>
                  </a:cubicBezTo>
                  <a:cubicBezTo>
                    <a:pt x="704884" y="751755"/>
                    <a:pt x="820294" y="630141"/>
                    <a:pt x="822513" y="487936"/>
                  </a:cubicBezTo>
                  <a:lnTo>
                    <a:pt x="822513" y="0"/>
                  </a:lnTo>
                  <a:lnTo>
                    <a:pt x="0" y="0"/>
                  </a:lnTo>
                  <a:lnTo>
                    <a:pt x="0" y="487574"/>
                  </a:lnTo>
                  <a:cubicBezTo>
                    <a:pt x="2219" y="630860"/>
                    <a:pt x="115853" y="752475"/>
                    <a:pt x="274319" y="797451"/>
                  </a:cubicBezTo>
                  <a:close/>
                </a:path>
              </a:pathLst>
            </a:custGeom>
            <a:solidFill>
              <a:srgbClr val="8DA745"/>
            </a:solidFill>
          </p:spPr>
          <p:txBody>
            <a:bodyPr/>
            <a:lstStyle/>
            <a:p>
              <a:endParaRPr lang="en-US"/>
            </a:p>
          </p:txBody>
        </p:sp>
        <p:sp>
          <p:nvSpPr>
            <p:cNvPr id="4" name="TextBox 4"/>
            <p:cNvSpPr txBox="1"/>
            <p:nvPr/>
          </p:nvSpPr>
          <p:spPr>
            <a:xfrm>
              <a:off x="0" y="19050"/>
              <a:ext cx="822513" cy="670470"/>
            </a:xfrm>
            <a:prstGeom prst="rect">
              <a:avLst/>
            </a:prstGeom>
          </p:spPr>
          <p:txBody>
            <a:bodyPr lIns="50800" tIns="50800" rIns="50800" bIns="50800" rtlCol="0" anchor="ctr"/>
            <a:lstStyle/>
            <a:p>
              <a:pPr algn="ctr">
                <a:lnSpc>
                  <a:spcPts val="1759"/>
                </a:lnSpc>
              </a:pPr>
              <a:endParaRPr/>
            </a:p>
          </p:txBody>
        </p:sp>
      </p:grpSp>
      <p:sp>
        <p:nvSpPr>
          <p:cNvPr id="5" name="Freeform 5"/>
          <p:cNvSpPr/>
          <p:nvPr/>
        </p:nvSpPr>
        <p:spPr>
          <a:xfrm>
            <a:off x="9444093" y="759947"/>
            <a:ext cx="8843907" cy="8832852"/>
          </a:xfrm>
          <a:custGeom>
            <a:avLst/>
            <a:gdLst/>
            <a:ahLst/>
            <a:cxnLst/>
            <a:rect l="l" t="t" r="r" b="b"/>
            <a:pathLst>
              <a:path w="8843907" h="8832852">
                <a:moveTo>
                  <a:pt x="0" y="0"/>
                </a:moveTo>
                <a:lnTo>
                  <a:pt x="8843907" y="0"/>
                </a:lnTo>
                <a:lnTo>
                  <a:pt x="8843907" y="8832852"/>
                </a:lnTo>
                <a:lnTo>
                  <a:pt x="0" y="8832852"/>
                </a:lnTo>
                <a:lnTo>
                  <a:pt x="0" y="0"/>
                </a:lnTo>
                <a:close/>
              </a:path>
            </a:pathLst>
          </a:custGeom>
          <a:blipFill>
            <a:blip r:embed="rId2"/>
            <a:stretch>
              <a:fillRect/>
            </a:stretch>
          </a:blipFill>
        </p:spPr>
        <p:txBody>
          <a:bodyPr/>
          <a:lstStyle/>
          <a:p>
            <a:endParaRPr lang="en-US"/>
          </a:p>
        </p:txBody>
      </p:sp>
      <p:sp>
        <p:nvSpPr>
          <p:cNvPr id="6" name="Freeform 6"/>
          <p:cNvSpPr/>
          <p:nvPr/>
        </p:nvSpPr>
        <p:spPr>
          <a:xfrm>
            <a:off x="8532421" y="4045175"/>
            <a:ext cx="5971303" cy="5963839"/>
          </a:xfrm>
          <a:custGeom>
            <a:avLst/>
            <a:gdLst/>
            <a:ahLst/>
            <a:cxnLst/>
            <a:rect l="l" t="t" r="r" b="b"/>
            <a:pathLst>
              <a:path w="5971303" h="5963839">
                <a:moveTo>
                  <a:pt x="0" y="0"/>
                </a:moveTo>
                <a:lnTo>
                  <a:pt x="5971303" y="0"/>
                </a:lnTo>
                <a:lnTo>
                  <a:pt x="5971303" y="5963839"/>
                </a:lnTo>
                <a:lnTo>
                  <a:pt x="0" y="5963839"/>
                </a:lnTo>
                <a:lnTo>
                  <a:pt x="0" y="0"/>
                </a:lnTo>
                <a:close/>
              </a:path>
            </a:pathLst>
          </a:custGeom>
          <a:blipFill>
            <a:blip r:embed="rId2"/>
            <a:stretch>
              <a:fillRect/>
            </a:stretch>
          </a:blipFill>
        </p:spPr>
        <p:txBody>
          <a:bodyPr/>
          <a:lstStyle/>
          <a:p>
            <a:endParaRPr lang="en-US"/>
          </a:p>
        </p:txBody>
      </p:sp>
      <p:grpSp>
        <p:nvGrpSpPr>
          <p:cNvPr id="7" name="Group 7"/>
          <p:cNvGrpSpPr/>
          <p:nvPr/>
        </p:nvGrpSpPr>
        <p:grpSpPr>
          <a:xfrm>
            <a:off x="9990218" y="1300544"/>
            <a:ext cx="7751658" cy="7751658"/>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82464" t="-30322" r="-5349" b="-27675"/>
              </a:stretch>
            </a:blipFill>
          </p:spPr>
          <p:txBody>
            <a:bodyPr/>
            <a:lstStyle/>
            <a:p>
              <a:endParaRPr lang="en-US"/>
            </a:p>
          </p:txBody>
        </p:sp>
      </p:grpSp>
      <p:grpSp>
        <p:nvGrpSpPr>
          <p:cNvPr id="9" name="Group 9"/>
          <p:cNvGrpSpPr/>
          <p:nvPr/>
        </p:nvGrpSpPr>
        <p:grpSpPr>
          <a:xfrm>
            <a:off x="-411141" y="-4628285"/>
            <a:ext cx="5315372" cy="5885416"/>
            <a:chOff x="0" y="0"/>
            <a:chExt cx="1399933" cy="1550069"/>
          </a:xfrm>
        </p:grpSpPr>
        <p:sp>
          <p:nvSpPr>
            <p:cNvPr id="10" name="Freeform 10"/>
            <p:cNvSpPr/>
            <p:nvPr/>
          </p:nvSpPr>
          <p:spPr>
            <a:xfrm>
              <a:off x="0" y="0"/>
              <a:ext cx="1399933" cy="1550068"/>
            </a:xfrm>
            <a:custGeom>
              <a:avLst/>
              <a:gdLst/>
              <a:ahLst/>
              <a:cxnLst/>
              <a:rect l="l" t="t" r="r" b="b"/>
              <a:pathLst>
                <a:path w="1399933" h="1550068">
                  <a:moveTo>
                    <a:pt x="74282" y="0"/>
                  </a:moveTo>
                  <a:lnTo>
                    <a:pt x="1325651" y="0"/>
                  </a:lnTo>
                  <a:cubicBezTo>
                    <a:pt x="1345352" y="0"/>
                    <a:pt x="1364246" y="7826"/>
                    <a:pt x="1378176" y="21757"/>
                  </a:cubicBezTo>
                  <a:cubicBezTo>
                    <a:pt x="1392107" y="35687"/>
                    <a:pt x="1399933" y="54581"/>
                    <a:pt x="1399933" y="74282"/>
                  </a:cubicBezTo>
                  <a:lnTo>
                    <a:pt x="1399933" y="1475786"/>
                  </a:lnTo>
                  <a:cubicBezTo>
                    <a:pt x="1399933" y="1495487"/>
                    <a:pt x="1392107" y="1514381"/>
                    <a:pt x="1378176" y="1528312"/>
                  </a:cubicBezTo>
                  <a:cubicBezTo>
                    <a:pt x="1364246" y="1542242"/>
                    <a:pt x="1345352" y="1550068"/>
                    <a:pt x="1325651" y="1550068"/>
                  </a:cubicBezTo>
                  <a:lnTo>
                    <a:pt x="74282" y="1550068"/>
                  </a:lnTo>
                  <a:cubicBezTo>
                    <a:pt x="54581" y="1550068"/>
                    <a:pt x="35687" y="1542242"/>
                    <a:pt x="21757" y="1528312"/>
                  </a:cubicBezTo>
                  <a:cubicBezTo>
                    <a:pt x="7826" y="1514381"/>
                    <a:pt x="0" y="1495487"/>
                    <a:pt x="0" y="1475786"/>
                  </a:cubicBezTo>
                  <a:lnTo>
                    <a:pt x="0" y="74282"/>
                  </a:lnTo>
                  <a:cubicBezTo>
                    <a:pt x="0" y="54581"/>
                    <a:pt x="7826" y="35687"/>
                    <a:pt x="21757" y="21757"/>
                  </a:cubicBezTo>
                  <a:cubicBezTo>
                    <a:pt x="35687" y="7826"/>
                    <a:pt x="54581" y="0"/>
                    <a:pt x="74282" y="0"/>
                  </a:cubicBezTo>
                  <a:close/>
                </a:path>
              </a:pathLst>
            </a:custGeom>
            <a:solidFill>
              <a:srgbClr val="8DA745"/>
            </a:solidFill>
          </p:spPr>
          <p:txBody>
            <a:bodyPr/>
            <a:lstStyle/>
            <a:p>
              <a:endParaRPr lang="en-US"/>
            </a:p>
          </p:txBody>
        </p:sp>
        <p:sp>
          <p:nvSpPr>
            <p:cNvPr id="11" name="TextBox 11"/>
            <p:cNvSpPr txBox="1"/>
            <p:nvPr/>
          </p:nvSpPr>
          <p:spPr>
            <a:xfrm>
              <a:off x="0" y="-76200"/>
              <a:ext cx="1399933" cy="1626269"/>
            </a:xfrm>
            <a:prstGeom prst="rect">
              <a:avLst/>
            </a:prstGeom>
          </p:spPr>
          <p:txBody>
            <a:bodyPr lIns="50800" tIns="50800" rIns="50800" bIns="50800" rtlCol="0" anchor="ctr"/>
            <a:lstStyle/>
            <a:p>
              <a:pPr algn="ctr">
                <a:lnSpc>
                  <a:spcPts val="2520"/>
                </a:lnSpc>
              </a:pPr>
              <a:endParaRPr/>
            </a:p>
          </p:txBody>
        </p:sp>
      </p:grpSp>
      <p:grpSp>
        <p:nvGrpSpPr>
          <p:cNvPr id="12" name="Group 12"/>
          <p:cNvGrpSpPr/>
          <p:nvPr/>
        </p:nvGrpSpPr>
        <p:grpSpPr>
          <a:xfrm>
            <a:off x="819880" y="9052202"/>
            <a:ext cx="1966027" cy="696022"/>
            <a:chOff x="0" y="0"/>
            <a:chExt cx="517801" cy="183314"/>
          </a:xfrm>
        </p:grpSpPr>
        <p:sp>
          <p:nvSpPr>
            <p:cNvPr id="13" name="Freeform 13"/>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4" name="TextBox 14"/>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5" name="AutoShape 15"/>
          <p:cNvSpPr/>
          <p:nvPr/>
        </p:nvSpPr>
        <p:spPr>
          <a:xfrm flipV="1">
            <a:off x="1071576" y="9419263"/>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6" name="TextBox 16"/>
          <p:cNvSpPr txBox="1"/>
          <p:nvPr/>
        </p:nvSpPr>
        <p:spPr>
          <a:xfrm>
            <a:off x="819880" y="1722899"/>
            <a:ext cx="5048446" cy="1042824"/>
          </a:xfrm>
          <a:prstGeom prst="rect">
            <a:avLst/>
          </a:prstGeom>
        </p:spPr>
        <p:txBody>
          <a:bodyPr lIns="0" tIns="0" rIns="0" bIns="0" rtlCol="0" anchor="t">
            <a:spAutoFit/>
          </a:bodyPr>
          <a:lstStyle/>
          <a:p>
            <a:pPr marL="0" lvl="0" indent="0" algn="l">
              <a:lnSpc>
                <a:spcPts val="6561"/>
              </a:lnSpc>
            </a:pPr>
            <a:r>
              <a:rPr lang="en-US" sz="7456" b="1" spc="-536">
                <a:solidFill>
                  <a:srgbClr val="8DA745"/>
                </a:solidFill>
                <a:latin typeface="Arial Bold"/>
                <a:ea typeface="Arial Bold"/>
                <a:cs typeface="Arial Bold"/>
                <a:sym typeface="Arial Bold"/>
              </a:rPr>
              <a:t>Peer Review</a:t>
            </a:r>
          </a:p>
        </p:txBody>
      </p:sp>
      <p:sp>
        <p:nvSpPr>
          <p:cNvPr id="17" name="TextBox 17"/>
          <p:cNvSpPr txBox="1"/>
          <p:nvPr/>
        </p:nvSpPr>
        <p:spPr>
          <a:xfrm>
            <a:off x="5811659" y="1722899"/>
            <a:ext cx="4178558" cy="1042824"/>
          </a:xfrm>
          <a:prstGeom prst="rect">
            <a:avLst/>
          </a:prstGeom>
        </p:spPr>
        <p:txBody>
          <a:bodyPr lIns="0" tIns="0" rIns="0" bIns="0" rtlCol="0" anchor="t">
            <a:spAutoFit/>
          </a:bodyPr>
          <a:lstStyle/>
          <a:p>
            <a:pPr marL="0" lvl="0" indent="0" algn="l">
              <a:lnSpc>
                <a:spcPts val="6561"/>
              </a:lnSpc>
            </a:pPr>
            <a:r>
              <a:rPr lang="en-US" sz="7456" b="1" spc="-536">
                <a:solidFill>
                  <a:srgbClr val="FED511"/>
                </a:solidFill>
                <a:latin typeface="Arial Bold"/>
                <a:ea typeface="Arial Bold"/>
                <a:cs typeface="Arial Bold"/>
                <a:sym typeface="Arial Bold"/>
              </a:rPr>
              <a:t>Feedback</a:t>
            </a:r>
          </a:p>
        </p:txBody>
      </p:sp>
      <p:sp>
        <p:nvSpPr>
          <p:cNvPr id="18" name="TextBox 18"/>
          <p:cNvSpPr txBox="1"/>
          <p:nvPr/>
        </p:nvSpPr>
        <p:spPr>
          <a:xfrm>
            <a:off x="819880" y="2862469"/>
            <a:ext cx="3125088" cy="420370"/>
          </a:xfrm>
          <a:prstGeom prst="rect">
            <a:avLst/>
          </a:prstGeom>
        </p:spPr>
        <p:txBody>
          <a:bodyPr lIns="0" tIns="0" rIns="0" bIns="0" rtlCol="0" anchor="t">
            <a:spAutoFit/>
          </a:bodyPr>
          <a:lstStyle/>
          <a:p>
            <a:pPr algn="just">
              <a:lnSpc>
                <a:spcPts val="3079"/>
              </a:lnSpc>
            </a:pPr>
            <a:r>
              <a:rPr lang="en-US" sz="2199" b="1">
                <a:solidFill>
                  <a:srgbClr val="2B1209"/>
                </a:solidFill>
                <a:latin typeface="Arial Bold"/>
                <a:ea typeface="Arial Bold"/>
                <a:cs typeface="Arial Bold"/>
                <a:sym typeface="Arial Bold"/>
              </a:rPr>
              <a:t>Process</a:t>
            </a:r>
          </a:p>
        </p:txBody>
      </p:sp>
      <p:sp>
        <p:nvSpPr>
          <p:cNvPr id="19" name="TextBox 19"/>
          <p:cNvSpPr txBox="1"/>
          <p:nvPr/>
        </p:nvSpPr>
        <p:spPr>
          <a:xfrm>
            <a:off x="819880" y="5387863"/>
            <a:ext cx="3856271" cy="420370"/>
          </a:xfrm>
          <a:prstGeom prst="rect">
            <a:avLst/>
          </a:prstGeom>
        </p:spPr>
        <p:txBody>
          <a:bodyPr lIns="0" tIns="0" rIns="0" bIns="0" rtlCol="0" anchor="t">
            <a:spAutoFit/>
          </a:bodyPr>
          <a:lstStyle/>
          <a:p>
            <a:pPr algn="l">
              <a:lnSpc>
                <a:spcPts val="3079"/>
              </a:lnSpc>
            </a:pPr>
            <a:r>
              <a:rPr lang="en-US" sz="2199" b="1">
                <a:solidFill>
                  <a:srgbClr val="2B1209"/>
                </a:solidFill>
                <a:latin typeface="Arial Bold"/>
                <a:ea typeface="Arial Bold"/>
                <a:cs typeface="Arial Bold"/>
                <a:sym typeface="Arial Bold"/>
              </a:rPr>
              <a:t>Key Comments Received</a:t>
            </a:r>
          </a:p>
        </p:txBody>
      </p:sp>
      <p:sp>
        <p:nvSpPr>
          <p:cNvPr id="20" name="TextBox 20"/>
          <p:cNvSpPr txBox="1"/>
          <p:nvPr/>
        </p:nvSpPr>
        <p:spPr>
          <a:xfrm>
            <a:off x="819880" y="3378089"/>
            <a:ext cx="7712541" cy="1591945"/>
          </a:xfrm>
          <a:prstGeom prst="rect">
            <a:avLst/>
          </a:prstGeom>
        </p:spPr>
        <p:txBody>
          <a:bodyPr lIns="0" tIns="0" rIns="0" bIns="0" rtlCol="0" anchor="t">
            <a:spAutoFit/>
          </a:bodyPr>
          <a:lstStyle/>
          <a:p>
            <a:pPr marL="474978" lvl="1" indent="-237489" algn="l">
              <a:lnSpc>
                <a:spcPts val="3079"/>
              </a:lnSpc>
              <a:buFont typeface="Arial"/>
              <a:buChar char="•"/>
            </a:pPr>
            <a:r>
              <a:rPr lang="en-US" sz="2199">
                <a:solidFill>
                  <a:srgbClr val="2B1209"/>
                </a:solidFill>
                <a:latin typeface="Arial"/>
                <a:ea typeface="Arial"/>
                <a:cs typeface="Arial"/>
                <a:sym typeface="Arial"/>
              </a:rPr>
              <a:t>Feedback was gathered through formal peer reviews in class and by sharing visual snapshots. </a:t>
            </a:r>
          </a:p>
          <a:p>
            <a:pPr marL="474978" lvl="1" indent="-237489" algn="l">
              <a:lnSpc>
                <a:spcPts val="3079"/>
              </a:lnSpc>
              <a:buFont typeface="Arial"/>
              <a:buChar char="•"/>
            </a:pPr>
            <a:r>
              <a:rPr lang="en-US" sz="2199">
                <a:solidFill>
                  <a:srgbClr val="2B1209"/>
                </a:solidFill>
                <a:latin typeface="Arial"/>
                <a:ea typeface="Arial"/>
                <a:cs typeface="Arial"/>
                <a:sym typeface="Arial"/>
              </a:rPr>
              <a:t>The goal was to assess clarity, alignment with research questions, and storytelling strength.</a:t>
            </a:r>
          </a:p>
        </p:txBody>
      </p:sp>
      <p:sp>
        <p:nvSpPr>
          <p:cNvPr id="21" name="TextBox 21"/>
          <p:cNvSpPr txBox="1"/>
          <p:nvPr/>
        </p:nvSpPr>
        <p:spPr>
          <a:xfrm>
            <a:off x="819880" y="5903483"/>
            <a:ext cx="7712541" cy="2763520"/>
          </a:xfrm>
          <a:prstGeom prst="rect">
            <a:avLst/>
          </a:prstGeom>
        </p:spPr>
        <p:txBody>
          <a:bodyPr lIns="0" tIns="0" rIns="0" bIns="0" rtlCol="0" anchor="t">
            <a:spAutoFit/>
          </a:bodyPr>
          <a:lstStyle/>
          <a:p>
            <a:pPr marL="474978" lvl="1" indent="-237489" algn="l">
              <a:lnSpc>
                <a:spcPts val="3079"/>
              </a:lnSpc>
              <a:buFont typeface="Arial"/>
              <a:buChar char="•"/>
            </a:pPr>
            <a:r>
              <a:rPr lang="en-US" sz="2199">
                <a:solidFill>
                  <a:srgbClr val="2B1209"/>
                </a:solidFill>
                <a:latin typeface="Arial"/>
                <a:ea typeface="Arial"/>
                <a:cs typeface="Arial"/>
                <a:sym typeface="Arial"/>
              </a:rPr>
              <a:t>Visualizations were visually strong, but initially did not directly answer the research questions.</a:t>
            </a:r>
          </a:p>
          <a:p>
            <a:pPr marL="474978" lvl="1" indent="-237489" algn="l">
              <a:lnSpc>
                <a:spcPts val="3079"/>
              </a:lnSpc>
              <a:buFont typeface="Arial"/>
              <a:buChar char="•"/>
            </a:pPr>
            <a:r>
              <a:rPr lang="en-US" sz="2199">
                <a:solidFill>
                  <a:srgbClr val="2B1209"/>
                </a:solidFill>
                <a:latin typeface="Arial"/>
                <a:ea typeface="Arial"/>
                <a:cs typeface="Arial"/>
                <a:sym typeface="Arial"/>
              </a:rPr>
              <a:t>Stacked bar and line charts lacked clear conclusions, especially regarding abandoned carts and sentiment patterns.</a:t>
            </a:r>
          </a:p>
          <a:p>
            <a:pPr marL="474978" lvl="1" indent="-237489" algn="l">
              <a:lnSpc>
                <a:spcPts val="3079"/>
              </a:lnSpc>
              <a:buFont typeface="Arial"/>
              <a:buChar char="•"/>
            </a:pPr>
            <a:r>
              <a:rPr lang="en-US" sz="2199">
                <a:solidFill>
                  <a:srgbClr val="2B1209"/>
                </a:solidFill>
                <a:latin typeface="Arial"/>
                <a:ea typeface="Arial"/>
                <a:cs typeface="Arial"/>
                <a:sym typeface="Arial"/>
              </a:rPr>
              <a:t>Peer reviewers emphasized better alignment between charts and narrative structure.</a:t>
            </a:r>
          </a:p>
        </p:txBody>
      </p:sp>
      <p:sp>
        <p:nvSpPr>
          <p:cNvPr id="22" name="Freeform 22"/>
          <p:cNvSpPr/>
          <p:nvPr/>
        </p:nvSpPr>
        <p:spPr>
          <a:xfrm>
            <a:off x="16661379" y="122871"/>
            <a:ext cx="1490238" cy="637077"/>
          </a:xfrm>
          <a:custGeom>
            <a:avLst/>
            <a:gdLst/>
            <a:ahLst/>
            <a:cxnLst/>
            <a:rect l="l" t="t" r="r" b="b"/>
            <a:pathLst>
              <a:path w="1490238" h="637077">
                <a:moveTo>
                  <a:pt x="0" y="0"/>
                </a:moveTo>
                <a:lnTo>
                  <a:pt x="1490238" y="0"/>
                </a:lnTo>
                <a:lnTo>
                  <a:pt x="1490238" y="637076"/>
                </a:lnTo>
                <a:lnTo>
                  <a:pt x="0" y="637076"/>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985441" y="3449794"/>
            <a:ext cx="6118010" cy="7564324"/>
            <a:chOff x="0" y="0"/>
            <a:chExt cx="660400" cy="816520"/>
          </a:xfrm>
        </p:grpSpPr>
        <p:sp>
          <p:nvSpPr>
            <p:cNvPr id="3" name="Freeform 3"/>
            <p:cNvSpPr/>
            <p:nvPr/>
          </p:nvSpPr>
          <p:spPr>
            <a:xfrm>
              <a:off x="0" y="0"/>
              <a:ext cx="660400" cy="816520"/>
            </a:xfrm>
            <a:custGeom>
              <a:avLst/>
              <a:gdLst/>
              <a:ahLst/>
              <a:cxnLst/>
              <a:rect l="l" t="t" r="r" b="b"/>
              <a:pathLst>
                <a:path w="660400" h="816520">
                  <a:moveTo>
                    <a:pt x="220252" y="797451"/>
                  </a:moveTo>
                  <a:cubicBezTo>
                    <a:pt x="254109" y="808965"/>
                    <a:pt x="292600" y="816520"/>
                    <a:pt x="330378" y="816520"/>
                  </a:cubicBezTo>
                  <a:cubicBezTo>
                    <a:pt x="368157" y="816520"/>
                    <a:pt x="404509" y="810043"/>
                    <a:pt x="438009" y="798530"/>
                  </a:cubicBezTo>
                  <a:cubicBezTo>
                    <a:pt x="438723" y="798170"/>
                    <a:pt x="439435" y="798170"/>
                    <a:pt x="440148" y="797811"/>
                  </a:cubicBezTo>
                  <a:cubicBezTo>
                    <a:pt x="565955" y="751755"/>
                    <a:pt x="658618" y="630141"/>
                    <a:pt x="660400" y="487936"/>
                  </a:cubicBezTo>
                  <a:lnTo>
                    <a:pt x="660400" y="0"/>
                  </a:lnTo>
                  <a:lnTo>
                    <a:pt x="0" y="0"/>
                  </a:lnTo>
                  <a:lnTo>
                    <a:pt x="0" y="487574"/>
                  </a:lnTo>
                  <a:cubicBezTo>
                    <a:pt x="1782" y="630860"/>
                    <a:pt x="93019" y="752475"/>
                    <a:pt x="220252" y="797451"/>
                  </a:cubicBezTo>
                  <a:close/>
                </a:path>
              </a:pathLst>
            </a:custGeom>
            <a:solidFill>
              <a:srgbClr val="FED511"/>
            </a:solidFill>
          </p:spPr>
          <p:txBody>
            <a:bodyPr/>
            <a:lstStyle/>
            <a:p>
              <a:endParaRPr lang="en-US"/>
            </a:p>
          </p:txBody>
        </p:sp>
        <p:sp>
          <p:nvSpPr>
            <p:cNvPr id="4" name="TextBox 4"/>
            <p:cNvSpPr txBox="1"/>
            <p:nvPr/>
          </p:nvSpPr>
          <p:spPr>
            <a:xfrm>
              <a:off x="0" y="19050"/>
              <a:ext cx="660400" cy="670470"/>
            </a:xfrm>
            <a:prstGeom prst="rect">
              <a:avLst/>
            </a:prstGeom>
          </p:spPr>
          <p:txBody>
            <a:bodyPr lIns="50800" tIns="50800" rIns="50800" bIns="50800" rtlCol="0" anchor="ctr"/>
            <a:lstStyle/>
            <a:p>
              <a:pPr algn="ctr">
                <a:lnSpc>
                  <a:spcPts val="1759"/>
                </a:lnSpc>
              </a:pPr>
              <a:endParaRPr/>
            </a:p>
          </p:txBody>
        </p:sp>
      </p:grpSp>
      <p:grpSp>
        <p:nvGrpSpPr>
          <p:cNvPr id="5" name="Group 5"/>
          <p:cNvGrpSpPr/>
          <p:nvPr/>
        </p:nvGrpSpPr>
        <p:grpSpPr>
          <a:xfrm>
            <a:off x="14005146" y="-1086729"/>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grpSp>
        <p:nvGrpSpPr>
          <p:cNvPr id="8" name="Group 8"/>
          <p:cNvGrpSpPr/>
          <p:nvPr/>
        </p:nvGrpSpPr>
        <p:grpSpPr>
          <a:xfrm>
            <a:off x="15406981" y="9093573"/>
            <a:ext cx="1966027" cy="696022"/>
            <a:chOff x="0" y="0"/>
            <a:chExt cx="517801" cy="183314"/>
          </a:xfrm>
        </p:grpSpPr>
        <p:sp>
          <p:nvSpPr>
            <p:cNvPr id="9" name="Freeform 9"/>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10" name="TextBox 10"/>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11" name="AutoShape 11"/>
          <p:cNvSpPr/>
          <p:nvPr/>
        </p:nvSpPr>
        <p:spPr>
          <a:xfrm flipV="1">
            <a:off x="15658677" y="9460634"/>
            <a:ext cx="1462635" cy="0"/>
          </a:xfrm>
          <a:prstGeom prst="line">
            <a:avLst/>
          </a:prstGeom>
          <a:ln w="38100" cap="flat">
            <a:solidFill>
              <a:srgbClr val="FFFFFF"/>
            </a:solidFill>
            <a:prstDash val="solid"/>
            <a:headEnd type="none" w="sm" len="sm"/>
            <a:tailEnd type="arrow" w="med" len="sm"/>
          </a:ln>
        </p:spPr>
        <p:txBody>
          <a:bodyPr/>
          <a:lstStyle/>
          <a:p>
            <a:endParaRPr lang="en-US"/>
          </a:p>
        </p:txBody>
      </p:sp>
      <p:sp>
        <p:nvSpPr>
          <p:cNvPr id="12" name="Freeform 12"/>
          <p:cNvSpPr/>
          <p:nvPr/>
        </p:nvSpPr>
        <p:spPr>
          <a:xfrm>
            <a:off x="677955" y="1992645"/>
            <a:ext cx="6732982" cy="6627637"/>
          </a:xfrm>
          <a:custGeom>
            <a:avLst/>
            <a:gdLst/>
            <a:ahLst/>
            <a:cxnLst/>
            <a:rect l="l" t="t" r="r" b="b"/>
            <a:pathLst>
              <a:path w="6732982" h="6627637">
                <a:moveTo>
                  <a:pt x="0" y="0"/>
                </a:moveTo>
                <a:lnTo>
                  <a:pt x="6732982" y="0"/>
                </a:lnTo>
                <a:lnTo>
                  <a:pt x="6732982" y="6627637"/>
                </a:lnTo>
                <a:lnTo>
                  <a:pt x="0" y="6627637"/>
                </a:lnTo>
                <a:lnTo>
                  <a:pt x="0" y="0"/>
                </a:lnTo>
                <a:close/>
              </a:path>
            </a:pathLst>
          </a:custGeom>
          <a:blipFill>
            <a:blip r:embed="rId2"/>
            <a:stretch>
              <a:fillRect l="-13200" r="-13200"/>
            </a:stretch>
          </a:blipFill>
        </p:spPr>
        <p:txBody>
          <a:bodyPr/>
          <a:lstStyle/>
          <a:p>
            <a:endParaRPr lang="en-US"/>
          </a:p>
        </p:txBody>
      </p:sp>
      <p:sp>
        <p:nvSpPr>
          <p:cNvPr id="13" name="TextBox 13"/>
          <p:cNvSpPr txBox="1"/>
          <p:nvPr/>
        </p:nvSpPr>
        <p:spPr>
          <a:xfrm>
            <a:off x="8731462" y="2771451"/>
            <a:ext cx="7180881" cy="420370"/>
          </a:xfrm>
          <a:prstGeom prst="rect">
            <a:avLst/>
          </a:prstGeom>
        </p:spPr>
        <p:txBody>
          <a:bodyPr lIns="0" tIns="0" rIns="0" bIns="0" rtlCol="0" anchor="t">
            <a:spAutoFit/>
          </a:bodyPr>
          <a:lstStyle/>
          <a:p>
            <a:pPr marL="0" lvl="0" indent="0" algn="just">
              <a:lnSpc>
                <a:spcPts val="3079"/>
              </a:lnSpc>
            </a:pPr>
            <a:r>
              <a:rPr lang="en-US" sz="2199" b="1">
                <a:solidFill>
                  <a:srgbClr val="000000"/>
                </a:solidFill>
                <a:latin typeface="Arial Bold"/>
                <a:ea typeface="Arial Bold"/>
                <a:cs typeface="Arial Bold"/>
                <a:sym typeface="Arial Bold"/>
              </a:rPr>
              <a:t>Implementation of Feedback</a:t>
            </a:r>
          </a:p>
        </p:txBody>
      </p:sp>
      <p:sp>
        <p:nvSpPr>
          <p:cNvPr id="14" name="TextBox 14"/>
          <p:cNvSpPr txBox="1"/>
          <p:nvPr/>
        </p:nvSpPr>
        <p:spPr>
          <a:xfrm>
            <a:off x="8731462" y="3344118"/>
            <a:ext cx="8005957" cy="4325620"/>
          </a:xfrm>
          <a:prstGeom prst="rect">
            <a:avLst/>
          </a:prstGeom>
        </p:spPr>
        <p:txBody>
          <a:bodyPr lIns="0" tIns="0" rIns="0" bIns="0" rtlCol="0" anchor="t">
            <a:spAutoFit/>
          </a:bodyPr>
          <a:lstStyle/>
          <a:p>
            <a:pPr marL="474978" lvl="1" indent="-237489" algn="just">
              <a:lnSpc>
                <a:spcPts val="3079"/>
              </a:lnSpc>
              <a:buFont typeface="Arial"/>
              <a:buChar char="•"/>
            </a:pPr>
            <a:r>
              <a:rPr lang="en-US" sz="2199">
                <a:solidFill>
                  <a:srgbClr val="000000"/>
                </a:solidFill>
                <a:latin typeface="Arial"/>
                <a:ea typeface="Arial"/>
                <a:cs typeface="Arial"/>
                <a:sym typeface="Arial"/>
              </a:rPr>
              <a:t>Reframed dashboards to directly address each sub-question, ensuring one-to-one alignment between visuals and insights.</a:t>
            </a:r>
          </a:p>
          <a:p>
            <a:pPr marL="474978" lvl="1" indent="-237489" algn="just">
              <a:lnSpc>
                <a:spcPts val="3079"/>
              </a:lnSpc>
              <a:buFont typeface="Arial"/>
              <a:buChar char="•"/>
            </a:pPr>
            <a:r>
              <a:rPr lang="en-US" sz="2199">
                <a:solidFill>
                  <a:srgbClr val="000000"/>
                </a:solidFill>
                <a:latin typeface="Arial"/>
                <a:ea typeface="Arial"/>
                <a:cs typeface="Arial"/>
                <a:sym typeface="Arial"/>
              </a:rPr>
              <a:t>Added cart abandoner segmentation, lead time-churn overlays, and impulse trendlines based on peer critiques.</a:t>
            </a:r>
          </a:p>
          <a:p>
            <a:pPr marL="474978" lvl="1" indent="-237489" algn="just">
              <a:lnSpc>
                <a:spcPts val="3079"/>
              </a:lnSpc>
              <a:buFont typeface="Arial"/>
              <a:buChar char="•"/>
            </a:pPr>
            <a:r>
              <a:rPr lang="en-US" sz="2199">
                <a:solidFill>
                  <a:srgbClr val="000000"/>
                </a:solidFill>
                <a:latin typeface="Arial"/>
                <a:ea typeface="Arial"/>
                <a:cs typeface="Arial"/>
                <a:sym typeface="Arial"/>
              </a:rPr>
              <a:t>Removed unrelated elements (e.g., stock-outs) and replaced them with visuals like product category impact on fast delivery.</a:t>
            </a:r>
          </a:p>
          <a:p>
            <a:pPr marL="474978" lvl="1" indent="-237489" algn="just">
              <a:lnSpc>
                <a:spcPts val="3079"/>
              </a:lnSpc>
              <a:buFont typeface="Arial"/>
              <a:buChar char="•"/>
            </a:pPr>
            <a:r>
              <a:rPr lang="en-US" sz="2199">
                <a:solidFill>
                  <a:srgbClr val="000000"/>
                </a:solidFill>
                <a:latin typeface="Arial"/>
                <a:ea typeface="Arial"/>
                <a:cs typeface="Arial"/>
                <a:sym typeface="Arial"/>
              </a:rPr>
              <a:t>Enhanced storytelling clarity by using Mattison’s framework—starting with insight, then showing supporting visuals.</a:t>
            </a:r>
          </a:p>
          <a:p>
            <a:pPr marL="0" lvl="0" indent="0" algn="just">
              <a:lnSpc>
                <a:spcPts val="3079"/>
              </a:lnSpc>
            </a:pPr>
            <a:endParaRPr lang="en-US" sz="2199">
              <a:solidFill>
                <a:srgbClr val="000000"/>
              </a:solidFill>
              <a:latin typeface="Arial"/>
              <a:ea typeface="Arial"/>
              <a:cs typeface="Arial"/>
              <a:sym typeface="Arial"/>
            </a:endParaRPr>
          </a:p>
        </p:txBody>
      </p:sp>
      <p:sp>
        <p:nvSpPr>
          <p:cNvPr id="15" name="Freeform 15"/>
          <p:cNvSpPr/>
          <p:nvPr/>
        </p:nvSpPr>
        <p:spPr>
          <a:xfrm>
            <a:off x="240322" y="241446"/>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1365" y="-180606"/>
            <a:ext cx="5028517" cy="6855566"/>
            <a:chOff x="0" y="0"/>
            <a:chExt cx="1324383" cy="1805581"/>
          </a:xfrm>
        </p:grpSpPr>
        <p:sp>
          <p:nvSpPr>
            <p:cNvPr id="3" name="Freeform 3"/>
            <p:cNvSpPr/>
            <p:nvPr/>
          </p:nvSpPr>
          <p:spPr>
            <a:xfrm>
              <a:off x="0" y="0"/>
              <a:ext cx="1324383" cy="1805581"/>
            </a:xfrm>
            <a:custGeom>
              <a:avLst/>
              <a:gdLst/>
              <a:ahLst/>
              <a:cxnLst/>
              <a:rect l="l" t="t" r="r" b="b"/>
              <a:pathLst>
                <a:path w="1324383" h="1805581">
                  <a:moveTo>
                    <a:pt x="78520" y="0"/>
                  </a:moveTo>
                  <a:lnTo>
                    <a:pt x="1245863" y="0"/>
                  </a:lnTo>
                  <a:cubicBezTo>
                    <a:pt x="1266688" y="0"/>
                    <a:pt x="1286660" y="8273"/>
                    <a:pt x="1301385" y="22998"/>
                  </a:cubicBezTo>
                  <a:cubicBezTo>
                    <a:pt x="1316111" y="37723"/>
                    <a:pt x="1324383" y="57695"/>
                    <a:pt x="1324383" y="78520"/>
                  </a:cubicBezTo>
                  <a:lnTo>
                    <a:pt x="1324383" y="1727061"/>
                  </a:lnTo>
                  <a:cubicBezTo>
                    <a:pt x="1324383" y="1747886"/>
                    <a:pt x="1316111" y="1767858"/>
                    <a:pt x="1301385" y="1782583"/>
                  </a:cubicBezTo>
                  <a:cubicBezTo>
                    <a:pt x="1286660" y="1797309"/>
                    <a:pt x="1266688" y="1805581"/>
                    <a:pt x="1245863" y="1805581"/>
                  </a:cubicBezTo>
                  <a:lnTo>
                    <a:pt x="78520" y="1805581"/>
                  </a:lnTo>
                  <a:cubicBezTo>
                    <a:pt x="57695" y="1805581"/>
                    <a:pt x="37723" y="1797309"/>
                    <a:pt x="22998" y="1782583"/>
                  </a:cubicBezTo>
                  <a:cubicBezTo>
                    <a:pt x="8273" y="1767858"/>
                    <a:pt x="0" y="1747886"/>
                    <a:pt x="0" y="1727061"/>
                  </a:cubicBezTo>
                  <a:lnTo>
                    <a:pt x="0" y="78520"/>
                  </a:lnTo>
                  <a:cubicBezTo>
                    <a:pt x="0" y="57695"/>
                    <a:pt x="8273" y="37723"/>
                    <a:pt x="22998" y="22998"/>
                  </a:cubicBezTo>
                  <a:cubicBezTo>
                    <a:pt x="37723" y="8273"/>
                    <a:pt x="57695" y="0"/>
                    <a:pt x="78520" y="0"/>
                  </a:cubicBezTo>
                  <a:close/>
                </a:path>
              </a:pathLst>
            </a:custGeom>
            <a:solidFill>
              <a:srgbClr val="FED511"/>
            </a:solidFill>
          </p:spPr>
          <p:txBody>
            <a:bodyPr/>
            <a:lstStyle/>
            <a:p>
              <a:endParaRPr lang="en-US"/>
            </a:p>
          </p:txBody>
        </p:sp>
        <p:sp>
          <p:nvSpPr>
            <p:cNvPr id="4" name="TextBox 4"/>
            <p:cNvSpPr txBox="1"/>
            <p:nvPr/>
          </p:nvSpPr>
          <p:spPr>
            <a:xfrm>
              <a:off x="0" y="-76200"/>
              <a:ext cx="1324383" cy="1881781"/>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12127461" y="5542606"/>
            <a:ext cx="1966027" cy="696022"/>
            <a:chOff x="0" y="0"/>
            <a:chExt cx="2621369" cy="928029"/>
          </a:xfrm>
        </p:grpSpPr>
        <p:grpSp>
          <p:nvGrpSpPr>
            <p:cNvPr id="6" name="Group 6"/>
            <p:cNvGrpSpPr/>
            <p:nvPr/>
          </p:nvGrpSpPr>
          <p:grpSpPr>
            <a:xfrm>
              <a:off x="0" y="0"/>
              <a:ext cx="2621369" cy="928029"/>
              <a:chOff x="0" y="0"/>
              <a:chExt cx="517801" cy="183314"/>
            </a:xfrm>
          </p:grpSpPr>
          <p:sp>
            <p:nvSpPr>
              <p:cNvPr id="7" name="Freeform 7"/>
              <p:cNvSpPr/>
              <p:nvPr/>
            </p:nvSpPr>
            <p:spPr>
              <a:xfrm>
                <a:off x="0" y="0"/>
                <a:ext cx="517801" cy="183314"/>
              </a:xfrm>
              <a:custGeom>
                <a:avLst/>
                <a:gdLst/>
                <a:ahLst/>
                <a:cxnLst/>
                <a:rect l="l" t="t" r="r" b="b"/>
                <a:pathLst>
                  <a:path w="517801" h="183314">
                    <a:moveTo>
                      <a:pt x="91657" y="0"/>
                    </a:moveTo>
                    <a:lnTo>
                      <a:pt x="426144" y="0"/>
                    </a:lnTo>
                    <a:cubicBezTo>
                      <a:pt x="450453" y="0"/>
                      <a:pt x="473766" y="9657"/>
                      <a:pt x="490955" y="26846"/>
                    </a:cubicBezTo>
                    <a:cubicBezTo>
                      <a:pt x="508145" y="44035"/>
                      <a:pt x="517801" y="67348"/>
                      <a:pt x="517801" y="91657"/>
                    </a:cubicBezTo>
                    <a:lnTo>
                      <a:pt x="517801" y="91657"/>
                    </a:lnTo>
                    <a:cubicBezTo>
                      <a:pt x="517801" y="115966"/>
                      <a:pt x="508145" y="139280"/>
                      <a:pt x="490955" y="156469"/>
                    </a:cubicBezTo>
                    <a:cubicBezTo>
                      <a:pt x="473766" y="173658"/>
                      <a:pt x="450453" y="183314"/>
                      <a:pt x="426144" y="183314"/>
                    </a:cubicBezTo>
                    <a:lnTo>
                      <a:pt x="91657" y="183314"/>
                    </a:lnTo>
                    <a:cubicBezTo>
                      <a:pt x="67348" y="183314"/>
                      <a:pt x="44035" y="173658"/>
                      <a:pt x="26846" y="156469"/>
                    </a:cubicBezTo>
                    <a:cubicBezTo>
                      <a:pt x="9657" y="139280"/>
                      <a:pt x="0" y="115966"/>
                      <a:pt x="0" y="91657"/>
                    </a:cubicBezTo>
                    <a:lnTo>
                      <a:pt x="0" y="91657"/>
                    </a:lnTo>
                    <a:cubicBezTo>
                      <a:pt x="0" y="67348"/>
                      <a:pt x="9657" y="44035"/>
                      <a:pt x="26846" y="26846"/>
                    </a:cubicBezTo>
                    <a:cubicBezTo>
                      <a:pt x="44035" y="9657"/>
                      <a:pt x="67348" y="0"/>
                      <a:pt x="91657" y="0"/>
                    </a:cubicBezTo>
                    <a:close/>
                  </a:path>
                </a:pathLst>
              </a:custGeom>
              <a:solidFill>
                <a:srgbClr val="8DA745"/>
              </a:solidFill>
            </p:spPr>
            <p:txBody>
              <a:bodyPr/>
              <a:lstStyle/>
              <a:p>
                <a:endParaRPr lang="en-US"/>
              </a:p>
            </p:txBody>
          </p:sp>
          <p:sp>
            <p:nvSpPr>
              <p:cNvPr id="8" name="TextBox 8"/>
              <p:cNvSpPr txBox="1"/>
              <p:nvPr/>
            </p:nvSpPr>
            <p:spPr>
              <a:xfrm>
                <a:off x="0" y="-76200"/>
                <a:ext cx="517801" cy="259514"/>
              </a:xfrm>
              <a:prstGeom prst="rect">
                <a:avLst/>
              </a:prstGeom>
            </p:spPr>
            <p:txBody>
              <a:bodyPr lIns="50800" tIns="50800" rIns="50800" bIns="50800" rtlCol="0" anchor="ctr"/>
              <a:lstStyle/>
              <a:p>
                <a:pPr algn="ctr">
                  <a:lnSpc>
                    <a:spcPts val="2520"/>
                  </a:lnSpc>
                </a:pPr>
                <a:endParaRPr/>
              </a:p>
            </p:txBody>
          </p:sp>
        </p:grpSp>
        <p:sp>
          <p:nvSpPr>
            <p:cNvPr id="9" name="AutoShape 9"/>
            <p:cNvSpPr/>
            <p:nvPr/>
          </p:nvSpPr>
          <p:spPr>
            <a:xfrm flipV="1">
              <a:off x="335595" y="489415"/>
              <a:ext cx="1950180" cy="0"/>
            </a:xfrm>
            <a:prstGeom prst="line">
              <a:avLst/>
            </a:prstGeom>
            <a:ln w="50800" cap="flat">
              <a:solidFill>
                <a:srgbClr val="FFFFFF"/>
              </a:solidFill>
              <a:prstDash val="solid"/>
              <a:headEnd type="none" w="sm" len="sm"/>
              <a:tailEnd type="arrow" w="med" len="sm"/>
            </a:ln>
          </p:spPr>
          <p:txBody>
            <a:bodyPr/>
            <a:lstStyle/>
            <a:p>
              <a:endParaRPr lang="en-US"/>
            </a:p>
          </p:txBody>
        </p:sp>
      </p:grpSp>
      <p:grpSp>
        <p:nvGrpSpPr>
          <p:cNvPr id="10" name="Group 10"/>
          <p:cNvGrpSpPr/>
          <p:nvPr/>
        </p:nvGrpSpPr>
        <p:grpSpPr>
          <a:xfrm>
            <a:off x="13334549" y="9163213"/>
            <a:ext cx="5811850" cy="1965251"/>
            <a:chOff x="0" y="0"/>
            <a:chExt cx="1530693" cy="517597"/>
          </a:xfrm>
        </p:grpSpPr>
        <p:sp>
          <p:nvSpPr>
            <p:cNvPr id="11" name="Freeform 11"/>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12" name="TextBox 12"/>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13" name="Freeform 13"/>
          <p:cNvSpPr/>
          <p:nvPr/>
        </p:nvSpPr>
        <p:spPr>
          <a:xfrm>
            <a:off x="1834472" y="1287431"/>
            <a:ext cx="5509863" cy="7970869"/>
          </a:xfrm>
          <a:custGeom>
            <a:avLst/>
            <a:gdLst/>
            <a:ahLst/>
            <a:cxnLst/>
            <a:rect l="l" t="t" r="r" b="b"/>
            <a:pathLst>
              <a:path w="5509863" h="7970869">
                <a:moveTo>
                  <a:pt x="0" y="0"/>
                </a:moveTo>
                <a:lnTo>
                  <a:pt x="5509864" y="0"/>
                </a:lnTo>
                <a:lnTo>
                  <a:pt x="5509864" y="7970869"/>
                </a:lnTo>
                <a:lnTo>
                  <a:pt x="0" y="7970869"/>
                </a:lnTo>
                <a:lnTo>
                  <a:pt x="0" y="0"/>
                </a:lnTo>
                <a:close/>
              </a:path>
            </a:pathLst>
          </a:custGeom>
          <a:blipFill>
            <a:blip r:embed="rId2"/>
            <a:stretch>
              <a:fillRect/>
            </a:stretch>
          </a:blipFill>
        </p:spPr>
        <p:txBody>
          <a:bodyPr/>
          <a:lstStyle/>
          <a:p>
            <a:endParaRPr lang="en-US"/>
          </a:p>
        </p:txBody>
      </p:sp>
      <p:sp>
        <p:nvSpPr>
          <p:cNvPr id="14" name="TextBox 14"/>
          <p:cNvSpPr txBox="1"/>
          <p:nvPr/>
        </p:nvSpPr>
        <p:spPr>
          <a:xfrm>
            <a:off x="8822170" y="3826532"/>
            <a:ext cx="8206509" cy="1716074"/>
          </a:xfrm>
          <a:prstGeom prst="rect">
            <a:avLst/>
          </a:prstGeom>
        </p:spPr>
        <p:txBody>
          <a:bodyPr lIns="0" tIns="0" rIns="0" bIns="0" rtlCol="0" anchor="t">
            <a:spAutoFit/>
          </a:bodyPr>
          <a:lstStyle/>
          <a:p>
            <a:pPr marL="0" lvl="0" indent="0" algn="l">
              <a:lnSpc>
                <a:spcPts val="11329"/>
              </a:lnSpc>
              <a:spcBef>
                <a:spcPct val="0"/>
              </a:spcBef>
            </a:pPr>
            <a:r>
              <a:rPr lang="en-US" sz="11329" b="1" spc="-815">
                <a:solidFill>
                  <a:srgbClr val="8DA745"/>
                </a:solidFill>
                <a:latin typeface="Arial Bold"/>
                <a:ea typeface="Arial Bold"/>
                <a:cs typeface="Arial Bold"/>
                <a:sym typeface="Arial Bold"/>
              </a:rPr>
              <a:t>Visuali</a:t>
            </a:r>
            <a:r>
              <a:rPr lang="en-US" sz="11329" b="1" spc="-815">
                <a:solidFill>
                  <a:srgbClr val="FED511"/>
                </a:solidFill>
                <a:latin typeface="Arial Bold"/>
                <a:ea typeface="Arial Bold"/>
                <a:cs typeface="Arial Bold"/>
                <a:sym typeface="Arial Bold"/>
              </a:rPr>
              <a:t>zations</a:t>
            </a:r>
          </a:p>
        </p:txBody>
      </p:sp>
      <p:sp>
        <p:nvSpPr>
          <p:cNvPr id="15" name="Freeform 15"/>
          <p:cNvSpPr/>
          <p:nvPr/>
        </p:nvSpPr>
        <p:spPr>
          <a:xfrm>
            <a:off x="16661379" y="143258"/>
            <a:ext cx="1490238" cy="637077"/>
          </a:xfrm>
          <a:custGeom>
            <a:avLst/>
            <a:gdLst/>
            <a:ahLst/>
            <a:cxnLst/>
            <a:rect l="l" t="t" r="r" b="b"/>
            <a:pathLst>
              <a:path w="1490238" h="637077">
                <a:moveTo>
                  <a:pt x="0" y="0"/>
                </a:moveTo>
                <a:lnTo>
                  <a:pt x="1490238" y="0"/>
                </a:lnTo>
                <a:lnTo>
                  <a:pt x="1490238" y="637077"/>
                </a:lnTo>
                <a:lnTo>
                  <a:pt x="0" y="637077"/>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913587" y="-666394"/>
            <a:ext cx="8691427" cy="8690687"/>
            <a:chOff x="0" y="0"/>
            <a:chExt cx="2289100" cy="2288905"/>
          </a:xfrm>
        </p:grpSpPr>
        <p:sp>
          <p:nvSpPr>
            <p:cNvPr id="3" name="Freeform 3"/>
            <p:cNvSpPr/>
            <p:nvPr/>
          </p:nvSpPr>
          <p:spPr>
            <a:xfrm>
              <a:off x="0" y="0"/>
              <a:ext cx="2289100" cy="2288905"/>
            </a:xfrm>
            <a:custGeom>
              <a:avLst/>
              <a:gdLst/>
              <a:ahLst/>
              <a:cxnLst/>
              <a:rect l="l" t="t" r="r" b="b"/>
              <a:pathLst>
                <a:path w="2289100" h="2288905">
                  <a:moveTo>
                    <a:pt x="45428" y="0"/>
                  </a:moveTo>
                  <a:lnTo>
                    <a:pt x="2243672" y="0"/>
                  </a:lnTo>
                  <a:cubicBezTo>
                    <a:pt x="2255720" y="0"/>
                    <a:pt x="2267275" y="4786"/>
                    <a:pt x="2275794" y="13306"/>
                  </a:cubicBezTo>
                  <a:cubicBezTo>
                    <a:pt x="2284314" y="21825"/>
                    <a:pt x="2289100" y="33380"/>
                    <a:pt x="2289100" y="45428"/>
                  </a:cubicBezTo>
                  <a:lnTo>
                    <a:pt x="2289100" y="2243477"/>
                  </a:lnTo>
                  <a:cubicBezTo>
                    <a:pt x="2289100" y="2255525"/>
                    <a:pt x="2284314" y="2267080"/>
                    <a:pt x="2275794" y="2275600"/>
                  </a:cubicBezTo>
                  <a:cubicBezTo>
                    <a:pt x="2267275" y="2284119"/>
                    <a:pt x="2255720" y="2288905"/>
                    <a:pt x="2243672" y="2288905"/>
                  </a:cubicBezTo>
                  <a:lnTo>
                    <a:pt x="45428" y="2288905"/>
                  </a:lnTo>
                  <a:cubicBezTo>
                    <a:pt x="20339" y="2288905"/>
                    <a:pt x="0" y="2268566"/>
                    <a:pt x="0" y="2243477"/>
                  </a:cubicBezTo>
                  <a:lnTo>
                    <a:pt x="0" y="45428"/>
                  </a:lnTo>
                  <a:cubicBezTo>
                    <a:pt x="0" y="20339"/>
                    <a:pt x="20339" y="0"/>
                    <a:pt x="45428" y="0"/>
                  </a:cubicBezTo>
                  <a:close/>
                </a:path>
              </a:pathLst>
            </a:custGeom>
            <a:solidFill>
              <a:srgbClr val="8DA745"/>
            </a:solidFill>
          </p:spPr>
          <p:txBody>
            <a:bodyPr/>
            <a:lstStyle/>
            <a:p>
              <a:endParaRPr lang="en-US"/>
            </a:p>
          </p:txBody>
        </p:sp>
        <p:sp>
          <p:nvSpPr>
            <p:cNvPr id="4" name="TextBox 4"/>
            <p:cNvSpPr txBox="1"/>
            <p:nvPr/>
          </p:nvSpPr>
          <p:spPr>
            <a:xfrm>
              <a:off x="0" y="-76200"/>
              <a:ext cx="2289100" cy="2365105"/>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296323" y="9258300"/>
            <a:ext cx="5811850" cy="1965251"/>
            <a:chOff x="0" y="0"/>
            <a:chExt cx="1530693" cy="517597"/>
          </a:xfrm>
        </p:grpSpPr>
        <p:sp>
          <p:nvSpPr>
            <p:cNvPr id="6" name="Freeform 6"/>
            <p:cNvSpPr/>
            <p:nvPr/>
          </p:nvSpPr>
          <p:spPr>
            <a:xfrm>
              <a:off x="0" y="0"/>
              <a:ext cx="1530693" cy="517597"/>
            </a:xfrm>
            <a:custGeom>
              <a:avLst/>
              <a:gdLst/>
              <a:ahLst/>
              <a:cxnLst/>
              <a:rect l="l" t="t" r="r" b="b"/>
              <a:pathLst>
                <a:path w="1530693" h="517597">
                  <a:moveTo>
                    <a:pt x="67937" y="0"/>
                  </a:moveTo>
                  <a:lnTo>
                    <a:pt x="1462756" y="0"/>
                  </a:lnTo>
                  <a:cubicBezTo>
                    <a:pt x="1480774" y="0"/>
                    <a:pt x="1498054" y="7158"/>
                    <a:pt x="1510795" y="19898"/>
                  </a:cubicBezTo>
                  <a:cubicBezTo>
                    <a:pt x="1523535" y="32639"/>
                    <a:pt x="1530693" y="49919"/>
                    <a:pt x="1530693" y="67937"/>
                  </a:cubicBezTo>
                  <a:lnTo>
                    <a:pt x="1530693" y="449660"/>
                  </a:lnTo>
                  <a:cubicBezTo>
                    <a:pt x="1530693" y="467678"/>
                    <a:pt x="1523535" y="484958"/>
                    <a:pt x="1510795" y="497699"/>
                  </a:cubicBezTo>
                  <a:cubicBezTo>
                    <a:pt x="1498054" y="510439"/>
                    <a:pt x="1480774" y="517597"/>
                    <a:pt x="1462756" y="517597"/>
                  </a:cubicBezTo>
                  <a:lnTo>
                    <a:pt x="67937" y="517597"/>
                  </a:lnTo>
                  <a:cubicBezTo>
                    <a:pt x="49919" y="517597"/>
                    <a:pt x="32639" y="510439"/>
                    <a:pt x="19898" y="497699"/>
                  </a:cubicBezTo>
                  <a:cubicBezTo>
                    <a:pt x="7158" y="484958"/>
                    <a:pt x="0" y="467678"/>
                    <a:pt x="0" y="449660"/>
                  </a:cubicBezTo>
                  <a:lnTo>
                    <a:pt x="0" y="67937"/>
                  </a:lnTo>
                  <a:cubicBezTo>
                    <a:pt x="0" y="49919"/>
                    <a:pt x="7158" y="32639"/>
                    <a:pt x="19898" y="19898"/>
                  </a:cubicBezTo>
                  <a:cubicBezTo>
                    <a:pt x="32639" y="7158"/>
                    <a:pt x="49919" y="0"/>
                    <a:pt x="67937" y="0"/>
                  </a:cubicBezTo>
                  <a:close/>
                </a:path>
              </a:pathLst>
            </a:custGeom>
            <a:solidFill>
              <a:srgbClr val="8DA745"/>
            </a:solidFill>
          </p:spPr>
          <p:txBody>
            <a:bodyPr/>
            <a:lstStyle/>
            <a:p>
              <a:endParaRPr lang="en-US"/>
            </a:p>
          </p:txBody>
        </p:sp>
        <p:sp>
          <p:nvSpPr>
            <p:cNvPr id="7" name="TextBox 7"/>
            <p:cNvSpPr txBox="1"/>
            <p:nvPr/>
          </p:nvSpPr>
          <p:spPr>
            <a:xfrm>
              <a:off x="0" y="-76200"/>
              <a:ext cx="1530693" cy="593797"/>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2180548" y="791342"/>
            <a:ext cx="13926904" cy="8704315"/>
          </a:xfrm>
          <a:custGeom>
            <a:avLst/>
            <a:gdLst/>
            <a:ahLst/>
            <a:cxnLst/>
            <a:rect l="l" t="t" r="r" b="b"/>
            <a:pathLst>
              <a:path w="13926904" h="8704315">
                <a:moveTo>
                  <a:pt x="0" y="0"/>
                </a:moveTo>
                <a:lnTo>
                  <a:pt x="13926904" y="0"/>
                </a:lnTo>
                <a:lnTo>
                  <a:pt x="13926904" y="8704316"/>
                </a:lnTo>
                <a:lnTo>
                  <a:pt x="0" y="8704316"/>
                </a:lnTo>
                <a:lnTo>
                  <a:pt x="0" y="0"/>
                </a:lnTo>
                <a:close/>
              </a:path>
            </a:pathLst>
          </a:custGeom>
          <a:blipFill>
            <a:blip r:embed="rId2"/>
            <a:stretch>
              <a:fillRect/>
            </a:stretch>
          </a:blipFill>
        </p:spPr>
        <p:txBody>
          <a:bodyPr/>
          <a:lstStyle/>
          <a:p>
            <a:endParaRPr lang="en-US"/>
          </a:p>
        </p:txBody>
      </p:sp>
      <p:sp>
        <p:nvSpPr>
          <p:cNvPr id="9" name="Freeform 9"/>
          <p:cNvSpPr/>
          <p:nvPr/>
        </p:nvSpPr>
        <p:spPr>
          <a:xfrm>
            <a:off x="16641009" y="9495658"/>
            <a:ext cx="1490238" cy="637077"/>
          </a:xfrm>
          <a:custGeom>
            <a:avLst/>
            <a:gdLst/>
            <a:ahLst/>
            <a:cxnLst/>
            <a:rect l="l" t="t" r="r" b="b"/>
            <a:pathLst>
              <a:path w="1490238" h="637077">
                <a:moveTo>
                  <a:pt x="0" y="0"/>
                </a:moveTo>
                <a:lnTo>
                  <a:pt x="1490237" y="0"/>
                </a:lnTo>
                <a:lnTo>
                  <a:pt x="1490237" y="637076"/>
                </a:lnTo>
                <a:lnTo>
                  <a:pt x="0" y="637076"/>
                </a:lnTo>
                <a:lnTo>
                  <a:pt x="0" y="0"/>
                </a:lnTo>
                <a:close/>
              </a:path>
            </a:pathLst>
          </a:custGeom>
          <a:blipFill>
            <a:blip r:embed="rId3"/>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37f4b8a2-ad4f-41b5-9a91-284d2cc38f56}" enabled="1" method="Standard" siteId="{70de1992-07c6-480f-a318-a1afcba03983}" contentBits="0" removed="0"/>
</clbl:labelList>
</file>

<file path=docProps/app.xml><?xml version="1.0" encoding="utf-8"?>
<Properties xmlns="http://schemas.openxmlformats.org/officeDocument/2006/extended-properties" xmlns:vt="http://schemas.openxmlformats.org/officeDocument/2006/docPropsVTypes">
  <TotalTime>1</TotalTime>
  <Words>751</Words>
  <Application>Microsoft Office PowerPoint</Application>
  <PresentationFormat>Custom</PresentationFormat>
  <Paragraphs>59</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 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PROJECT</dc:title>
  <cp:lastModifiedBy>Ravula, Achyutha</cp:lastModifiedBy>
  <cp:revision>2</cp:revision>
  <dcterms:created xsi:type="dcterms:W3CDTF">2006-08-16T00:00:00Z</dcterms:created>
  <dcterms:modified xsi:type="dcterms:W3CDTF">2026-01-17T00:04:32Z</dcterms:modified>
  <dc:identifier>DAGmI_yhht0</dc:identifier>
</cp:coreProperties>
</file>

<file path=docProps/thumbnail.jpeg>
</file>